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y Grotesk Key" panose="020B0604020202020204" charset="0"/>
      <p:regular r:id="rId14"/>
    </p:embeddedFont>
    <p:embeddedFont>
      <p:font typeface="Cy Grotesk Key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9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hyperlink" Target="https://kirubha394.wixsite.com/myibm" TargetMode="External"/><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4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drive.google.com/drive/folders/1XRccl6PqaRTSQdXRvc8M6osUvMF02Q1Q?usp=sharing" TargetMode="External"/><Relationship Id="rId5" Type="http://schemas.openxmlformats.org/officeDocument/2006/relationships/image" Target="../media/image20.svg"/><Relationship Id="rId10" Type="http://schemas.openxmlformats.org/officeDocument/2006/relationships/image" Target="../media/image11.svg"/><Relationship Id="rId4" Type="http://schemas.openxmlformats.org/officeDocument/2006/relationships/image" Target="../media/image19.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sv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svg"/><Relationship Id="rId10" Type="http://schemas.openxmlformats.org/officeDocument/2006/relationships/image" Target="../media/image16.svg"/><Relationship Id="rId4" Type="http://schemas.openxmlformats.org/officeDocument/2006/relationships/image" Target="../media/image32.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384059" y="4125903"/>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3060834" flipH="1">
            <a:off x="9954131" y="-3066307"/>
            <a:ext cx="9664524" cy="9807174"/>
          </a:xfrm>
          <a:custGeom>
            <a:avLst/>
            <a:gdLst/>
            <a:ahLst/>
            <a:cxnLst/>
            <a:rect l="l" t="t" r="r" b="b"/>
            <a:pathLst>
              <a:path w="9664524" h="9807174">
                <a:moveTo>
                  <a:pt x="9664524" y="0"/>
                </a:moveTo>
                <a:lnTo>
                  <a:pt x="0" y="0"/>
                </a:lnTo>
                <a:lnTo>
                  <a:pt x="0" y="9807173"/>
                </a:lnTo>
                <a:lnTo>
                  <a:pt x="9664524" y="9807173"/>
                </a:lnTo>
                <a:lnTo>
                  <a:pt x="9664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278902" y="2916598"/>
            <a:ext cx="12248157" cy="3395980"/>
          </a:xfrm>
          <a:prstGeom prst="rect">
            <a:avLst/>
          </a:prstGeom>
        </p:spPr>
        <p:txBody>
          <a:bodyPr lIns="0" tIns="0" rIns="0" bIns="0" rtlCol="0" anchor="t">
            <a:spAutoFit/>
          </a:bodyPr>
          <a:lstStyle/>
          <a:p>
            <a:pPr algn="l">
              <a:lnSpc>
                <a:spcPts val="8959"/>
              </a:lnSpc>
            </a:pPr>
            <a:r>
              <a:rPr lang="en-US" sz="6999" spc="-349">
                <a:solidFill>
                  <a:srgbClr val="FFFFFF"/>
                </a:solidFill>
                <a:latin typeface="Cy Grotesk Key"/>
                <a:ea typeface="Cy Grotesk Key"/>
                <a:cs typeface="Cy Grotesk Key"/>
                <a:sym typeface="Cy Grotesk Key"/>
              </a:rPr>
              <a:t>Crafting &amp; Compelling Website Analysis, Audit, and Recommendations for IBM</a:t>
            </a:r>
          </a:p>
        </p:txBody>
      </p:sp>
      <p:sp>
        <p:nvSpPr>
          <p:cNvPr id="5" name="Freeform 5"/>
          <p:cNvSpPr/>
          <p:nvPr/>
        </p:nvSpPr>
        <p:spPr>
          <a:xfrm rot="-1750123">
            <a:off x="4504343" y="-2255763"/>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1651577" y="7802654"/>
            <a:ext cx="9009270" cy="638175"/>
          </a:xfrm>
          <a:prstGeom prst="rect">
            <a:avLst/>
          </a:prstGeom>
        </p:spPr>
        <p:txBody>
          <a:bodyPr lIns="0" tIns="0" rIns="0" bIns="0" rtlCol="0" anchor="t">
            <a:spAutoFit/>
          </a:bodyPr>
          <a:lstStyle/>
          <a:p>
            <a:pPr algn="l">
              <a:lnSpc>
                <a:spcPts val="5040"/>
              </a:lnSpc>
            </a:pPr>
            <a:r>
              <a:rPr lang="en-US" sz="4200" spc="-378">
                <a:solidFill>
                  <a:srgbClr val="FFFFFF"/>
                </a:solidFill>
                <a:latin typeface="Cy Grotesk Key"/>
                <a:ea typeface="Cy Grotesk Key"/>
                <a:cs typeface="Cy Grotesk Key"/>
                <a:sym typeface="Cy Grotesk Key"/>
              </a:rPr>
              <a:t>Presented by Kirubha Mahesan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900103">
            <a:off x="4783381" y="-4584197"/>
            <a:ext cx="8939614" cy="10054781"/>
          </a:xfrm>
          <a:custGeom>
            <a:avLst/>
            <a:gdLst/>
            <a:ahLst/>
            <a:cxnLst/>
            <a:rect l="l" t="t" r="r" b="b"/>
            <a:pathLst>
              <a:path w="8939614" h="10054781">
                <a:moveTo>
                  <a:pt x="0" y="0"/>
                </a:moveTo>
                <a:lnTo>
                  <a:pt x="8939615" y="0"/>
                </a:lnTo>
                <a:lnTo>
                  <a:pt x="8939615" y="10054781"/>
                </a:lnTo>
                <a:lnTo>
                  <a:pt x="0" y="10054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564935" y="5261235"/>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597655" y="1359767"/>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2809541" y="3482715"/>
            <a:ext cx="3929867" cy="2914320"/>
            <a:chOff x="0" y="0"/>
            <a:chExt cx="1035027" cy="767557"/>
          </a:xfrm>
        </p:grpSpPr>
        <p:sp>
          <p:nvSpPr>
            <p:cNvPr id="6" name="Freeform 6"/>
            <p:cNvSpPr/>
            <p:nvPr/>
          </p:nvSpPr>
          <p:spPr>
            <a:xfrm>
              <a:off x="0" y="0"/>
              <a:ext cx="1035027" cy="767558"/>
            </a:xfrm>
            <a:custGeom>
              <a:avLst/>
              <a:gdLst/>
              <a:ahLst/>
              <a:cxnLst/>
              <a:rect l="l" t="t" r="r" b="b"/>
              <a:pathLst>
                <a:path w="1035027" h="767558">
                  <a:moveTo>
                    <a:pt x="0" y="0"/>
                  </a:moveTo>
                  <a:lnTo>
                    <a:pt x="1035027" y="0"/>
                  </a:lnTo>
                  <a:lnTo>
                    <a:pt x="1035027" y="767558"/>
                  </a:lnTo>
                  <a:lnTo>
                    <a:pt x="0" y="767558"/>
                  </a:lnTo>
                  <a:close/>
                </a:path>
              </a:pathLst>
            </a:custGeom>
            <a:solidFill>
              <a:srgbClr val="000000">
                <a:alpha val="0"/>
              </a:srgbClr>
            </a:solidFill>
            <a:ln w="28575" cap="sq">
              <a:solidFill>
                <a:srgbClr val="82A6C5"/>
              </a:solidFill>
              <a:prstDash val="solid"/>
              <a:miter/>
            </a:ln>
          </p:spPr>
          <p:txBody>
            <a:bodyPr/>
            <a:lstStyle/>
            <a:p>
              <a:endParaRPr lang="en-IN"/>
            </a:p>
          </p:txBody>
        </p:sp>
        <p:sp>
          <p:nvSpPr>
            <p:cNvPr id="7" name="TextBox 7"/>
            <p:cNvSpPr txBox="1"/>
            <p:nvPr/>
          </p:nvSpPr>
          <p:spPr>
            <a:xfrm>
              <a:off x="0" y="-47625"/>
              <a:ext cx="1035027" cy="815182"/>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7033877" y="3446940"/>
            <a:ext cx="3929867" cy="2950095"/>
            <a:chOff x="0" y="0"/>
            <a:chExt cx="1035027" cy="776980"/>
          </a:xfrm>
        </p:grpSpPr>
        <p:sp>
          <p:nvSpPr>
            <p:cNvPr id="9" name="Freeform 9"/>
            <p:cNvSpPr/>
            <p:nvPr/>
          </p:nvSpPr>
          <p:spPr>
            <a:xfrm>
              <a:off x="0" y="0"/>
              <a:ext cx="1035027" cy="776980"/>
            </a:xfrm>
            <a:custGeom>
              <a:avLst/>
              <a:gdLst/>
              <a:ahLst/>
              <a:cxnLst/>
              <a:rect l="l" t="t" r="r" b="b"/>
              <a:pathLst>
                <a:path w="1035027" h="776980">
                  <a:moveTo>
                    <a:pt x="0" y="0"/>
                  </a:moveTo>
                  <a:lnTo>
                    <a:pt x="1035027" y="0"/>
                  </a:lnTo>
                  <a:lnTo>
                    <a:pt x="1035027" y="776980"/>
                  </a:lnTo>
                  <a:lnTo>
                    <a:pt x="0" y="776980"/>
                  </a:lnTo>
                  <a:close/>
                </a:path>
              </a:pathLst>
            </a:custGeom>
            <a:solidFill>
              <a:srgbClr val="000000">
                <a:alpha val="0"/>
              </a:srgbClr>
            </a:solidFill>
            <a:ln w="28575" cap="sq">
              <a:solidFill>
                <a:srgbClr val="EDBF5F"/>
              </a:solidFill>
              <a:prstDash val="solid"/>
              <a:miter/>
            </a:ln>
          </p:spPr>
          <p:txBody>
            <a:bodyPr/>
            <a:lstStyle/>
            <a:p>
              <a:endParaRPr lang="en-IN"/>
            </a:p>
          </p:txBody>
        </p:sp>
        <p:sp>
          <p:nvSpPr>
            <p:cNvPr id="10" name="TextBox 10"/>
            <p:cNvSpPr txBox="1"/>
            <p:nvPr/>
          </p:nvSpPr>
          <p:spPr>
            <a:xfrm>
              <a:off x="0" y="-47625"/>
              <a:ext cx="1035027" cy="82460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1253439" y="3446940"/>
            <a:ext cx="3929867" cy="2950095"/>
            <a:chOff x="0" y="0"/>
            <a:chExt cx="1035027" cy="776980"/>
          </a:xfrm>
        </p:grpSpPr>
        <p:sp>
          <p:nvSpPr>
            <p:cNvPr id="12" name="Freeform 12"/>
            <p:cNvSpPr/>
            <p:nvPr/>
          </p:nvSpPr>
          <p:spPr>
            <a:xfrm>
              <a:off x="0" y="0"/>
              <a:ext cx="1035027" cy="776980"/>
            </a:xfrm>
            <a:custGeom>
              <a:avLst/>
              <a:gdLst/>
              <a:ahLst/>
              <a:cxnLst/>
              <a:rect l="l" t="t" r="r" b="b"/>
              <a:pathLst>
                <a:path w="1035027" h="776980">
                  <a:moveTo>
                    <a:pt x="0" y="0"/>
                  </a:moveTo>
                  <a:lnTo>
                    <a:pt x="1035027" y="0"/>
                  </a:lnTo>
                  <a:lnTo>
                    <a:pt x="1035027" y="776980"/>
                  </a:lnTo>
                  <a:lnTo>
                    <a:pt x="0" y="776980"/>
                  </a:lnTo>
                  <a:close/>
                </a:path>
              </a:pathLst>
            </a:custGeom>
            <a:solidFill>
              <a:srgbClr val="000000">
                <a:alpha val="0"/>
              </a:srgbClr>
            </a:solidFill>
            <a:ln w="28575" cap="sq">
              <a:solidFill>
                <a:srgbClr val="FFFFFF"/>
              </a:solidFill>
              <a:prstDash val="solid"/>
              <a:miter/>
            </a:ln>
          </p:spPr>
          <p:txBody>
            <a:bodyPr/>
            <a:lstStyle/>
            <a:p>
              <a:endParaRPr lang="en-IN"/>
            </a:p>
          </p:txBody>
        </p:sp>
        <p:sp>
          <p:nvSpPr>
            <p:cNvPr id="13" name="TextBox 13"/>
            <p:cNvSpPr txBox="1"/>
            <p:nvPr/>
          </p:nvSpPr>
          <p:spPr>
            <a:xfrm>
              <a:off x="0" y="-47625"/>
              <a:ext cx="1035027" cy="824605"/>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3114772" y="2105310"/>
            <a:ext cx="11095303" cy="834397"/>
          </a:xfrm>
          <a:prstGeom prst="rect">
            <a:avLst/>
          </a:prstGeom>
        </p:spPr>
        <p:txBody>
          <a:bodyPr lIns="0" tIns="0" rIns="0" bIns="0" rtlCol="0" anchor="t">
            <a:spAutoFit/>
          </a:bodyPr>
          <a:lstStyle/>
          <a:p>
            <a:pPr algn="ctr">
              <a:lnSpc>
                <a:spcPts val="6239"/>
              </a:lnSpc>
            </a:pPr>
            <a:r>
              <a:rPr lang="en-US" sz="6239" spc="-561">
                <a:solidFill>
                  <a:srgbClr val="FFFFFF"/>
                </a:solidFill>
                <a:latin typeface="Cy Grotesk Key"/>
                <a:ea typeface="Cy Grotesk Key"/>
                <a:cs typeface="Cy Grotesk Key"/>
                <a:sym typeface="Cy Grotesk Key"/>
              </a:rPr>
              <a:t>Landing Page Design for IBM</a:t>
            </a:r>
          </a:p>
        </p:txBody>
      </p:sp>
      <p:sp>
        <p:nvSpPr>
          <p:cNvPr id="15" name="TextBox 15"/>
          <p:cNvSpPr txBox="1"/>
          <p:nvPr/>
        </p:nvSpPr>
        <p:spPr>
          <a:xfrm>
            <a:off x="4404990" y="4058850"/>
            <a:ext cx="738968" cy="529224"/>
          </a:xfrm>
          <a:prstGeom prst="rect">
            <a:avLst/>
          </a:prstGeom>
        </p:spPr>
        <p:txBody>
          <a:bodyPr lIns="0" tIns="0" rIns="0" bIns="0" rtlCol="0" anchor="t">
            <a:spAutoFit/>
          </a:bodyPr>
          <a:lstStyle/>
          <a:p>
            <a:pPr algn="ctr">
              <a:lnSpc>
                <a:spcPts val="3962"/>
              </a:lnSpc>
            </a:pPr>
            <a:r>
              <a:rPr lang="en-US" sz="3962" b="1">
                <a:solidFill>
                  <a:srgbClr val="FFFFFF"/>
                </a:solidFill>
                <a:latin typeface="Cy Grotesk Key Bold"/>
                <a:ea typeface="Cy Grotesk Key Bold"/>
                <a:cs typeface="Cy Grotesk Key Bold"/>
                <a:sym typeface="Cy Grotesk Key Bold"/>
              </a:rPr>
              <a:t>01</a:t>
            </a:r>
          </a:p>
        </p:txBody>
      </p:sp>
      <p:sp>
        <p:nvSpPr>
          <p:cNvPr id="16" name="TextBox 16"/>
          <p:cNvSpPr txBox="1"/>
          <p:nvPr/>
        </p:nvSpPr>
        <p:spPr>
          <a:xfrm>
            <a:off x="8626939" y="4058850"/>
            <a:ext cx="738968" cy="529261"/>
          </a:xfrm>
          <a:prstGeom prst="rect">
            <a:avLst/>
          </a:prstGeom>
        </p:spPr>
        <p:txBody>
          <a:bodyPr lIns="0" tIns="0" rIns="0" bIns="0" rtlCol="0" anchor="t">
            <a:spAutoFit/>
          </a:bodyPr>
          <a:lstStyle/>
          <a:p>
            <a:pPr algn="ctr">
              <a:lnSpc>
                <a:spcPts val="3962"/>
              </a:lnSpc>
            </a:pPr>
            <a:r>
              <a:rPr lang="en-US" sz="3962" b="1">
                <a:solidFill>
                  <a:srgbClr val="FFFFFF"/>
                </a:solidFill>
                <a:latin typeface="Cy Grotesk Key Bold"/>
                <a:ea typeface="Cy Grotesk Key Bold"/>
                <a:cs typeface="Cy Grotesk Key Bold"/>
                <a:sym typeface="Cy Grotesk Key Bold"/>
              </a:rPr>
              <a:t>02</a:t>
            </a:r>
          </a:p>
        </p:txBody>
      </p:sp>
      <p:sp>
        <p:nvSpPr>
          <p:cNvPr id="17" name="TextBox 17"/>
          <p:cNvSpPr txBox="1"/>
          <p:nvPr/>
        </p:nvSpPr>
        <p:spPr>
          <a:xfrm>
            <a:off x="12848888" y="4058850"/>
            <a:ext cx="738968" cy="529224"/>
          </a:xfrm>
          <a:prstGeom prst="rect">
            <a:avLst/>
          </a:prstGeom>
        </p:spPr>
        <p:txBody>
          <a:bodyPr lIns="0" tIns="0" rIns="0" bIns="0" rtlCol="0" anchor="t">
            <a:spAutoFit/>
          </a:bodyPr>
          <a:lstStyle/>
          <a:p>
            <a:pPr algn="ctr">
              <a:lnSpc>
                <a:spcPts val="3962"/>
              </a:lnSpc>
            </a:pPr>
            <a:r>
              <a:rPr lang="en-US" sz="3962" b="1">
                <a:solidFill>
                  <a:srgbClr val="FFFFFF"/>
                </a:solidFill>
                <a:latin typeface="Cy Grotesk Key Bold"/>
                <a:ea typeface="Cy Grotesk Key Bold"/>
                <a:cs typeface="Cy Grotesk Key Bold"/>
                <a:sym typeface="Cy Grotesk Key Bold"/>
              </a:rPr>
              <a:t>03</a:t>
            </a:r>
          </a:p>
        </p:txBody>
      </p:sp>
      <p:sp>
        <p:nvSpPr>
          <p:cNvPr id="18" name="TextBox 18"/>
          <p:cNvSpPr txBox="1"/>
          <p:nvPr/>
        </p:nvSpPr>
        <p:spPr>
          <a:xfrm>
            <a:off x="10708386" y="1085850"/>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19" name="TextBox 19"/>
          <p:cNvSpPr txBox="1"/>
          <p:nvPr/>
        </p:nvSpPr>
        <p:spPr>
          <a:xfrm>
            <a:off x="3078991" y="5086350"/>
            <a:ext cx="3390966" cy="873438"/>
          </a:xfrm>
          <a:prstGeom prst="rect">
            <a:avLst/>
          </a:prstGeom>
        </p:spPr>
        <p:txBody>
          <a:bodyPr lIns="0" tIns="0" rIns="0" bIns="0" rtlCol="0" anchor="t">
            <a:spAutoFit/>
          </a:bodyPr>
          <a:lstStyle/>
          <a:p>
            <a:pPr algn="ctr">
              <a:lnSpc>
                <a:spcPts val="3480"/>
              </a:lnSpc>
            </a:pPr>
            <a:r>
              <a:rPr lang="en-US" sz="2485">
                <a:solidFill>
                  <a:srgbClr val="FFFFFF"/>
                </a:solidFill>
                <a:latin typeface="Cy Grotesk Key"/>
                <a:ea typeface="Cy Grotesk Key"/>
                <a:cs typeface="Cy Grotesk Key"/>
                <a:sym typeface="Cy Grotesk Key"/>
              </a:rPr>
              <a:t>Clean, Professional Layout</a:t>
            </a:r>
          </a:p>
        </p:txBody>
      </p:sp>
      <p:sp>
        <p:nvSpPr>
          <p:cNvPr id="20" name="TextBox 20"/>
          <p:cNvSpPr txBox="1"/>
          <p:nvPr/>
        </p:nvSpPr>
        <p:spPr>
          <a:xfrm>
            <a:off x="7311088" y="5127132"/>
            <a:ext cx="3397298" cy="874962"/>
          </a:xfrm>
          <a:prstGeom prst="rect">
            <a:avLst/>
          </a:prstGeom>
        </p:spPr>
        <p:txBody>
          <a:bodyPr lIns="0" tIns="0" rIns="0" bIns="0" rtlCol="0" anchor="t">
            <a:spAutoFit/>
          </a:bodyPr>
          <a:lstStyle/>
          <a:p>
            <a:pPr algn="ctr">
              <a:lnSpc>
                <a:spcPts val="3486"/>
              </a:lnSpc>
            </a:pPr>
            <a:r>
              <a:rPr lang="en-US" sz="2490">
                <a:solidFill>
                  <a:srgbClr val="FFFFFF"/>
                </a:solidFill>
                <a:latin typeface="Cy Grotesk Key"/>
                <a:ea typeface="Cy Grotesk Key"/>
                <a:cs typeface="Cy Grotesk Key"/>
                <a:sym typeface="Cy Grotesk Key"/>
              </a:rPr>
              <a:t>Compelling Hero Section</a:t>
            </a:r>
          </a:p>
        </p:txBody>
      </p:sp>
      <p:sp>
        <p:nvSpPr>
          <p:cNvPr id="21" name="TextBox 21"/>
          <p:cNvSpPr txBox="1"/>
          <p:nvPr/>
        </p:nvSpPr>
        <p:spPr>
          <a:xfrm>
            <a:off x="11451447" y="5204085"/>
            <a:ext cx="3533850" cy="415252"/>
          </a:xfrm>
          <a:prstGeom prst="rect">
            <a:avLst/>
          </a:prstGeom>
        </p:spPr>
        <p:txBody>
          <a:bodyPr lIns="0" tIns="0" rIns="0" bIns="0" rtlCol="0" anchor="t">
            <a:spAutoFit/>
          </a:bodyPr>
          <a:lstStyle/>
          <a:p>
            <a:pPr algn="ctr">
              <a:lnSpc>
                <a:spcPts val="3309"/>
              </a:lnSpc>
            </a:pPr>
            <a:r>
              <a:rPr lang="en-US" sz="2363">
                <a:solidFill>
                  <a:srgbClr val="FFFFFF"/>
                </a:solidFill>
                <a:latin typeface="Cy Grotesk Key"/>
                <a:ea typeface="Cy Grotesk Key"/>
                <a:cs typeface="Cy Grotesk Key"/>
                <a:sym typeface="Cy Grotesk Key"/>
              </a:rPr>
              <a:t>Value Proposition</a:t>
            </a:r>
          </a:p>
        </p:txBody>
      </p:sp>
      <p:grpSp>
        <p:nvGrpSpPr>
          <p:cNvPr id="22" name="Group 22"/>
          <p:cNvGrpSpPr/>
          <p:nvPr/>
        </p:nvGrpSpPr>
        <p:grpSpPr>
          <a:xfrm>
            <a:off x="7031490" y="6768510"/>
            <a:ext cx="3929867" cy="2950095"/>
            <a:chOff x="0" y="0"/>
            <a:chExt cx="1035027" cy="776980"/>
          </a:xfrm>
        </p:grpSpPr>
        <p:sp>
          <p:nvSpPr>
            <p:cNvPr id="23" name="Freeform 23"/>
            <p:cNvSpPr/>
            <p:nvPr/>
          </p:nvSpPr>
          <p:spPr>
            <a:xfrm>
              <a:off x="0" y="0"/>
              <a:ext cx="1035027" cy="776980"/>
            </a:xfrm>
            <a:custGeom>
              <a:avLst/>
              <a:gdLst/>
              <a:ahLst/>
              <a:cxnLst/>
              <a:rect l="l" t="t" r="r" b="b"/>
              <a:pathLst>
                <a:path w="1035027" h="776980">
                  <a:moveTo>
                    <a:pt x="0" y="0"/>
                  </a:moveTo>
                  <a:lnTo>
                    <a:pt x="1035027" y="0"/>
                  </a:lnTo>
                  <a:lnTo>
                    <a:pt x="1035027" y="776980"/>
                  </a:lnTo>
                  <a:lnTo>
                    <a:pt x="0" y="776980"/>
                  </a:lnTo>
                  <a:close/>
                </a:path>
              </a:pathLst>
            </a:custGeom>
            <a:solidFill>
              <a:srgbClr val="000000">
                <a:alpha val="0"/>
              </a:srgbClr>
            </a:solidFill>
            <a:ln w="28575" cap="sq">
              <a:solidFill>
                <a:srgbClr val="82A6C5"/>
              </a:solidFill>
              <a:prstDash val="solid"/>
              <a:miter/>
            </a:ln>
          </p:spPr>
          <p:txBody>
            <a:bodyPr/>
            <a:lstStyle/>
            <a:p>
              <a:endParaRPr lang="en-IN"/>
            </a:p>
          </p:txBody>
        </p:sp>
        <p:sp>
          <p:nvSpPr>
            <p:cNvPr id="24" name="TextBox 24"/>
            <p:cNvSpPr txBox="1"/>
            <p:nvPr/>
          </p:nvSpPr>
          <p:spPr>
            <a:xfrm>
              <a:off x="0" y="-47625"/>
              <a:ext cx="1035027" cy="824605"/>
            </a:xfrm>
            <a:prstGeom prst="rect">
              <a:avLst/>
            </a:prstGeom>
          </p:spPr>
          <p:txBody>
            <a:bodyPr lIns="50800" tIns="50800" rIns="50800" bIns="50800" rtlCol="0" anchor="ctr"/>
            <a:lstStyle/>
            <a:p>
              <a:pPr algn="ctr">
                <a:lnSpc>
                  <a:spcPts val="2940"/>
                </a:lnSpc>
              </a:pPr>
              <a:endParaRPr/>
            </a:p>
          </p:txBody>
        </p:sp>
      </p:grpSp>
      <p:grpSp>
        <p:nvGrpSpPr>
          <p:cNvPr id="25" name="Group 25"/>
          <p:cNvGrpSpPr/>
          <p:nvPr/>
        </p:nvGrpSpPr>
        <p:grpSpPr>
          <a:xfrm>
            <a:off x="11258213" y="6768510"/>
            <a:ext cx="3929867" cy="2950095"/>
            <a:chOff x="0" y="0"/>
            <a:chExt cx="1035027" cy="776980"/>
          </a:xfrm>
        </p:grpSpPr>
        <p:sp>
          <p:nvSpPr>
            <p:cNvPr id="26" name="Freeform 26"/>
            <p:cNvSpPr/>
            <p:nvPr/>
          </p:nvSpPr>
          <p:spPr>
            <a:xfrm>
              <a:off x="0" y="0"/>
              <a:ext cx="1035027" cy="776980"/>
            </a:xfrm>
            <a:custGeom>
              <a:avLst/>
              <a:gdLst/>
              <a:ahLst/>
              <a:cxnLst/>
              <a:rect l="l" t="t" r="r" b="b"/>
              <a:pathLst>
                <a:path w="1035027" h="776980">
                  <a:moveTo>
                    <a:pt x="0" y="0"/>
                  </a:moveTo>
                  <a:lnTo>
                    <a:pt x="1035027" y="0"/>
                  </a:lnTo>
                  <a:lnTo>
                    <a:pt x="1035027" y="776980"/>
                  </a:lnTo>
                  <a:lnTo>
                    <a:pt x="0" y="776980"/>
                  </a:lnTo>
                  <a:close/>
                </a:path>
              </a:pathLst>
            </a:custGeom>
            <a:solidFill>
              <a:srgbClr val="000000">
                <a:alpha val="0"/>
              </a:srgbClr>
            </a:solidFill>
            <a:ln w="28575" cap="sq">
              <a:solidFill>
                <a:srgbClr val="EDBF5F"/>
              </a:solidFill>
              <a:prstDash val="solid"/>
              <a:miter/>
            </a:ln>
          </p:spPr>
          <p:txBody>
            <a:bodyPr/>
            <a:lstStyle/>
            <a:p>
              <a:endParaRPr lang="en-IN"/>
            </a:p>
          </p:txBody>
        </p:sp>
        <p:sp>
          <p:nvSpPr>
            <p:cNvPr id="27" name="TextBox 27"/>
            <p:cNvSpPr txBox="1"/>
            <p:nvPr/>
          </p:nvSpPr>
          <p:spPr>
            <a:xfrm>
              <a:off x="0" y="-47625"/>
              <a:ext cx="1035027" cy="824605"/>
            </a:xfrm>
            <a:prstGeom prst="rect">
              <a:avLst/>
            </a:prstGeom>
          </p:spPr>
          <p:txBody>
            <a:bodyPr lIns="50800" tIns="50800" rIns="50800" bIns="50800" rtlCol="0" anchor="ctr"/>
            <a:lstStyle/>
            <a:p>
              <a:pPr algn="ctr">
                <a:lnSpc>
                  <a:spcPts val="2940"/>
                </a:lnSpc>
              </a:pPr>
              <a:endParaRPr/>
            </a:p>
          </p:txBody>
        </p:sp>
      </p:grpSp>
      <p:grpSp>
        <p:nvGrpSpPr>
          <p:cNvPr id="28" name="Group 28"/>
          <p:cNvGrpSpPr/>
          <p:nvPr/>
        </p:nvGrpSpPr>
        <p:grpSpPr>
          <a:xfrm>
            <a:off x="2815873" y="6768510"/>
            <a:ext cx="3929867" cy="2950095"/>
            <a:chOff x="0" y="0"/>
            <a:chExt cx="1035027" cy="776980"/>
          </a:xfrm>
        </p:grpSpPr>
        <p:sp>
          <p:nvSpPr>
            <p:cNvPr id="29" name="Freeform 29"/>
            <p:cNvSpPr/>
            <p:nvPr/>
          </p:nvSpPr>
          <p:spPr>
            <a:xfrm>
              <a:off x="0" y="0"/>
              <a:ext cx="1035027" cy="776980"/>
            </a:xfrm>
            <a:custGeom>
              <a:avLst/>
              <a:gdLst/>
              <a:ahLst/>
              <a:cxnLst/>
              <a:rect l="l" t="t" r="r" b="b"/>
              <a:pathLst>
                <a:path w="1035027" h="776980">
                  <a:moveTo>
                    <a:pt x="0" y="0"/>
                  </a:moveTo>
                  <a:lnTo>
                    <a:pt x="1035027" y="0"/>
                  </a:lnTo>
                  <a:lnTo>
                    <a:pt x="1035027" y="776980"/>
                  </a:lnTo>
                  <a:lnTo>
                    <a:pt x="0" y="776980"/>
                  </a:lnTo>
                  <a:close/>
                </a:path>
              </a:pathLst>
            </a:custGeom>
            <a:solidFill>
              <a:srgbClr val="000000">
                <a:alpha val="0"/>
              </a:srgbClr>
            </a:solidFill>
            <a:ln w="28575" cap="sq">
              <a:solidFill>
                <a:srgbClr val="FFFFFF"/>
              </a:solidFill>
              <a:prstDash val="solid"/>
              <a:miter/>
            </a:ln>
          </p:spPr>
          <p:txBody>
            <a:bodyPr/>
            <a:lstStyle/>
            <a:p>
              <a:endParaRPr lang="en-IN"/>
            </a:p>
          </p:txBody>
        </p:sp>
        <p:sp>
          <p:nvSpPr>
            <p:cNvPr id="30" name="TextBox 30"/>
            <p:cNvSpPr txBox="1"/>
            <p:nvPr/>
          </p:nvSpPr>
          <p:spPr>
            <a:xfrm>
              <a:off x="0" y="-47625"/>
              <a:ext cx="1035027" cy="824605"/>
            </a:xfrm>
            <a:prstGeom prst="rect">
              <a:avLst/>
            </a:prstGeom>
          </p:spPr>
          <p:txBody>
            <a:bodyPr lIns="50800" tIns="50800" rIns="50800" bIns="50800" rtlCol="0" anchor="ctr"/>
            <a:lstStyle/>
            <a:p>
              <a:pPr algn="ctr">
                <a:lnSpc>
                  <a:spcPts val="2940"/>
                </a:lnSpc>
              </a:pPr>
              <a:endParaRPr/>
            </a:p>
          </p:txBody>
        </p:sp>
      </p:grpSp>
      <p:sp>
        <p:nvSpPr>
          <p:cNvPr id="31" name="TextBox 31"/>
          <p:cNvSpPr txBox="1"/>
          <p:nvPr/>
        </p:nvSpPr>
        <p:spPr>
          <a:xfrm>
            <a:off x="4404990" y="7135344"/>
            <a:ext cx="738968" cy="529261"/>
          </a:xfrm>
          <a:prstGeom prst="rect">
            <a:avLst/>
          </a:prstGeom>
        </p:spPr>
        <p:txBody>
          <a:bodyPr lIns="0" tIns="0" rIns="0" bIns="0" rtlCol="0" anchor="t">
            <a:spAutoFit/>
          </a:bodyPr>
          <a:lstStyle/>
          <a:p>
            <a:pPr algn="ctr">
              <a:lnSpc>
                <a:spcPts val="3962"/>
              </a:lnSpc>
            </a:pPr>
            <a:r>
              <a:rPr lang="en-US" sz="3962" b="1">
                <a:solidFill>
                  <a:srgbClr val="FFFFFF"/>
                </a:solidFill>
                <a:latin typeface="Cy Grotesk Key Bold"/>
                <a:ea typeface="Cy Grotesk Key Bold"/>
                <a:cs typeface="Cy Grotesk Key Bold"/>
                <a:sym typeface="Cy Grotesk Key Bold"/>
              </a:rPr>
              <a:t>04</a:t>
            </a:r>
          </a:p>
        </p:txBody>
      </p:sp>
      <p:sp>
        <p:nvSpPr>
          <p:cNvPr id="32" name="TextBox 32"/>
          <p:cNvSpPr txBox="1"/>
          <p:nvPr/>
        </p:nvSpPr>
        <p:spPr>
          <a:xfrm>
            <a:off x="8626939" y="7135344"/>
            <a:ext cx="738968" cy="529261"/>
          </a:xfrm>
          <a:prstGeom prst="rect">
            <a:avLst/>
          </a:prstGeom>
        </p:spPr>
        <p:txBody>
          <a:bodyPr lIns="0" tIns="0" rIns="0" bIns="0" rtlCol="0" anchor="t">
            <a:spAutoFit/>
          </a:bodyPr>
          <a:lstStyle/>
          <a:p>
            <a:pPr algn="ctr">
              <a:lnSpc>
                <a:spcPts val="3962"/>
              </a:lnSpc>
            </a:pPr>
            <a:r>
              <a:rPr lang="en-US" sz="3962" b="1">
                <a:solidFill>
                  <a:srgbClr val="FFFFFF"/>
                </a:solidFill>
                <a:latin typeface="Cy Grotesk Key Bold"/>
                <a:ea typeface="Cy Grotesk Key Bold"/>
                <a:cs typeface="Cy Grotesk Key Bold"/>
                <a:sym typeface="Cy Grotesk Key Bold"/>
              </a:rPr>
              <a:t>05</a:t>
            </a:r>
          </a:p>
        </p:txBody>
      </p:sp>
      <p:sp>
        <p:nvSpPr>
          <p:cNvPr id="33" name="TextBox 33"/>
          <p:cNvSpPr txBox="1"/>
          <p:nvPr/>
        </p:nvSpPr>
        <p:spPr>
          <a:xfrm>
            <a:off x="12853663" y="7135344"/>
            <a:ext cx="738968" cy="529261"/>
          </a:xfrm>
          <a:prstGeom prst="rect">
            <a:avLst/>
          </a:prstGeom>
        </p:spPr>
        <p:txBody>
          <a:bodyPr lIns="0" tIns="0" rIns="0" bIns="0" rtlCol="0" anchor="t">
            <a:spAutoFit/>
          </a:bodyPr>
          <a:lstStyle/>
          <a:p>
            <a:pPr algn="ctr">
              <a:lnSpc>
                <a:spcPts val="3962"/>
              </a:lnSpc>
            </a:pPr>
            <a:r>
              <a:rPr lang="en-US" sz="3962" b="1">
                <a:solidFill>
                  <a:srgbClr val="FFFFFF"/>
                </a:solidFill>
                <a:latin typeface="Cy Grotesk Key Bold"/>
                <a:ea typeface="Cy Grotesk Key Bold"/>
                <a:cs typeface="Cy Grotesk Key Bold"/>
                <a:sym typeface="Cy Grotesk Key Bold"/>
              </a:rPr>
              <a:t>06</a:t>
            </a:r>
          </a:p>
        </p:txBody>
      </p:sp>
      <p:sp>
        <p:nvSpPr>
          <p:cNvPr id="34" name="TextBox 34"/>
          <p:cNvSpPr txBox="1"/>
          <p:nvPr/>
        </p:nvSpPr>
        <p:spPr>
          <a:xfrm>
            <a:off x="3078991" y="8150380"/>
            <a:ext cx="3390966" cy="433725"/>
          </a:xfrm>
          <a:prstGeom prst="rect">
            <a:avLst/>
          </a:prstGeom>
        </p:spPr>
        <p:txBody>
          <a:bodyPr lIns="0" tIns="0" rIns="0" bIns="0" rtlCol="0" anchor="t">
            <a:spAutoFit/>
          </a:bodyPr>
          <a:lstStyle/>
          <a:p>
            <a:pPr algn="ctr">
              <a:lnSpc>
                <a:spcPts val="3480"/>
              </a:lnSpc>
            </a:pPr>
            <a:r>
              <a:rPr lang="en-US" sz="2485">
                <a:solidFill>
                  <a:srgbClr val="FFFFFF"/>
                </a:solidFill>
                <a:latin typeface="Cy Grotesk Key"/>
                <a:ea typeface="Cy Grotesk Key"/>
                <a:cs typeface="Cy Grotesk Key"/>
                <a:sym typeface="Cy Grotesk Key"/>
              </a:rPr>
              <a:t>Trust Signals</a:t>
            </a:r>
          </a:p>
        </p:txBody>
      </p:sp>
      <p:sp>
        <p:nvSpPr>
          <p:cNvPr id="35" name="TextBox 35"/>
          <p:cNvSpPr txBox="1"/>
          <p:nvPr/>
        </p:nvSpPr>
        <p:spPr>
          <a:xfrm>
            <a:off x="7300940" y="8150380"/>
            <a:ext cx="3390966" cy="433725"/>
          </a:xfrm>
          <a:prstGeom prst="rect">
            <a:avLst/>
          </a:prstGeom>
        </p:spPr>
        <p:txBody>
          <a:bodyPr lIns="0" tIns="0" rIns="0" bIns="0" rtlCol="0" anchor="t">
            <a:spAutoFit/>
          </a:bodyPr>
          <a:lstStyle/>
          <a:p>
            <a:pPr algn="ctr">
              <a:lnSpc>
                <a:spcPts val="3480"/>
              </a:lnSpc>
            </a:pPr>
            <a:r>
              <a:rPr lang="en-US" sz="2485">
                <a:solidFill>
                  <a:srgbClr val="FFFFFF"/>
                </a:solidFill>
                <a:latin typeface="Cy Grotesk Key"/>
                <a:ea typeface="Cy Grotesk Key"/>
                <a:cs typeface="Cy Grotesk Key"/>
                <a:sym typeface="Cy Grotesk Key"/>
              </a:rPr>
              <a:t>Content Sections</a:t>
            </a:r>
          </a:p>
        </p:txBody>
      </p:sp>
      <p:sp>
        <p:nvSpPr>
          <p:cNvPr id="36" name="TextBox 36"/>
          <p:cNvSpPr txBox="1"/>
          <p:nvPr/>
        </p:nvSpPr>
        <p:spPr>
          <a:xfrm>
            <a:off x="11522889" y="8150380"/>
            <a:ext cx="3390966" cy="433725"/>
          </a:xfrm>
          <a:prstGeom prst="rect">
            <a:avLst/>
          </a:prstGeom>
        </p:spPr>
        <p:txBody>
          <a:bodyPr lIns="0" tIns="0" rIns="0" bIns="0" rtlCol="0" anchor="t">
            <a:spAutoFit/>
          </a:bodyPr>
          <a:lstStyle/>
          <a:p>
            <a:pPr algn="ctr">
              <a:lnSpc>
                <a:spcPts val="3480"/>
              </a:lnSpc>
            </a:pPr>
            <a:r>
              <a:rPr lang="en-US" sz="2485">
                <a:solidFill>
                  <a:srgbClr val="FFFFFF"/>
                </a:solidFill>
                <a:latin typeface="Cy Grotesk Key"/>
                <a:ea typeface="Cy Grotesk Key"/>
                <a:cs typeface="Cy Grotesk Key"/>
                <a:sym typeface="Cy Grotesk Key"/>
              </a:rPr>
              <a:t>Lead Capture Form</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059498" y="5143500"/>
            <a:ext cx="445396" cy="445396"/>
          </a:xfrm>
          <a:custGeom>
            <a:avLst/>
            <a:gdLst/>
            <a:ahLst/>
            <a:cxnLst/>
            <a:rect l="l" t="t" r="r" b="b"/>
            <a:pathLst>
              <a:path w="445396" h="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108857" y="6501616"/>
            <a:ext cx="445396" cy="445396"/>
          </a:xfrm>
          <a:custGeom>
            <a:avLst/>
            <a:gdLst/>
            <a:ahLst/>
            <a:cxnLst/>
            <a:rect l="l" t="t" r="r" b="b"/>
            <a:pathLst>
              <a:path w="445396" h="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4765386">
            <a:off x="231729" y="5002973"/>
            <a:ext cx="9197776" cy="10178626"/>
          </a:xfrm>
          <a:custGeom>
            <a:avLst/>
            <a:gdLst/>
            <a:ahLst/>
            <a:cxnLst/>
            <a:rect l="l" t="t" r="r" b="b"/>
            <a:pathLst>
              <a:path w="9197776" h="10178626">
                <a:moveTo>
                  <a:pt x="0" y="0"/>
                </a:moveTo>
                <a:lnTo>
                  <a:pt x="9197776" y="0"/>
                </a:lnTo>
                <a:lnTo>
                  <a:pt x="9197776" y="10178625"/>
                </a:lnTo>
                <a:lnTo>
                  <a:pt x="0" y="10178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8177913" y="-697633"/>
            <a:ext cx="3763172" cy="4114800"/>
          </a:xfrm>
          <a:custGeom>
            <a:avLst/>
            <a:gdLst/>
            <a:ahLst/>
            <a:cxnLst/>
            <a:rect l="l" t="t" r="r" b="b"/>
            <a:pathLst>
              <a:path w="3763172" h="4114800">
                <a:moveTo>
                  <a:pt x="0" y="0"/>
                </a:moveTo>
                <a:lnTo>
                  <a:pt x="3763171" y="0"/>
                </a:lnTo>
                <a:lnTo>
                  <a:pt x="37631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1405531" y="2659278"/>
            <a:ext cx="10078587" cy="1176019"/>
          </a:xfrm>
          <a:prstGeom prst="rect">
            <a:avLst/>
          </a:prstGeom>
        </p:spPr>
        <p:txBody>
          <a:bodyPr lIns="0" tIns="0" rIns="0" bIns="0" rtlCol="0" anchor="t">
            <a:spAutoFit/>
          </a:bodyPr>
          <a:lstStyle/>
          <a:p>
            <a:pPr algn="l">
              <a:lnSpc>
                <a:spcPts val="8799"/>
              </a:lnSpc>
            </a:pPr>
            <a:r>
              <a:rPr lang="en-US" sz="8799" spc="-791">
                <a:solidFill>
                  <a:srgbClr val="FFFFFF"/>
                </a:solidFill>
                <a:latin typeface="Cy Grotesk Key"/>
                <a:ea typeface="Cy Grotesk Key"/>
                <a:cs typeface="Cy Grotesk Key"/>
                <a:sym typeface="Cy Grotesk Key"/>
              </a:rPr>
              <a:t>Landing Page Design</a:t>
            </a:r>
          </a:p>
        </p:txBody>
      </p:sp>
      <p:sp>
        <p:nvSpPr>
          <p:cNvPr id="7" name="TextBox 7"/>
          <p:cNvSpPr txBox="1"/>
          <p:nvPr/>
        </p:nvSpPr>
        <p:spPr>
          <a:xfrm>
            <a:off x="10331555" y="1491873"/>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8" name="TextBox 8"/>
          <p:cNvSpPr txBox="1"/>
          <p:nvPr/>
        </p:nvSpPr>
        <p:spPr>
          <a:xfrm>
            <a:off x="10883096" y="4883275"/>
            <a:ext cx="5999373" cy="1037465"/>
          </a:xfrm>
          <a:prstGeom prst="rect">
            <a:avLst/>
          </a:prstGeom>
        </p:spPr>
        <p:txBody>
          <a:bodyPr lIns="0" tIns="0" rIns="0" bIns="0" rtlCol="0" anchor="t">
            <a:spAutoFit/>
          </a:bodyPr>
          <a:lstStyle/>
          <a:p>
            <a:pPr algn="l">
              <a:lnSpc>
                <a:spcPts val="4237"/>
              </a:lnSpc>
            </a:pPr>
            <a:r>
              <a:rPr lang="en-US" sz="3027" u="sng">
                <a:solidFill>
                  <a:srgbClr val="FFFFFF"/>
                </a:solidFill>
                <a:latin typeface="Cy Grotesk Key"/>
                <a:ea typeface="Cy Grotesk Key"/>
                <a:cs typeface="Cy Grotesk Key"/>
                <a:sym typeface="Cy Grotesk Key"/>
                <a:hlinkClick r:id="rId8" tooltip="https://kirubha394.wixsite.com/myibm"/>
              </a:rPr>
              <a:t>Ihttps://kirubha394.wixsite.com/myibm</a:t>
            </a:r>
          </a:p>
        </p:txBody>
      </p:sp>
      <p:sp>
        <p:nvSpPr>
          <p:cNvPr id="9" name="Freeform 9"/>
          <p:cNvSpPr/>
          <p:nvPr/>
        </p:nvSpPr>
        <p:spPr>
          <a:xfrm>
            <a:off x="15185655" y="2644285"/>
            <a:ext cx="1535333" cy="1535333"/>
          </a:xfrm>
          <a:custGeom>
            <a:avLst/>
            <a:gdLst/>
            <a:ahLst/>
            <a:cxnLst/>
            <a:rect l="l" t="t" r="r" b="b"/>
            <a:pathLst>
              <a:path w="1535333" h="1535333">
                <a:moveTo>
                  <a:pt x="0" y="0"/>
                </a:moveTo>
                <a:lnTo>
                  <a:pt x="1535332" y="0"/>
                </a:lnTo>
                <a:lnTo>
                  <a:pt x="1535332" y="1535333"/>
                </a:lnTo>
                <a:lnTo>
                  <a:pt x="0" y="15353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TextBox 10"/>
          <p:cNvSpPr txBox="1"/>
          <p:nvPr/>
        </p:nvSpPr>
        <p:spPr>
          <a:xfrm>
            <a:off x="10883096" y="6394520"/>
            <a:ext cx="5999373" cy="508864"/>
          </a:xfrm>
          <a:prstGeom prst="rect">
            <a:avLst/>
          </a:prstGeom>
        </p:spPr>
        <p:txBody>
          <a:bodyPr lIns="0" tIns="0" rIns="0" bIns="0" rtlCol="0" anchor="t">
            <a:spAutoFit/>
          </a:bodyPr>
          <a:lstStyle/>
          <a:p>
            <a:pPr algn="l">
              <a:lnSpc>
                <a:spcPts val="4237"/>
              </a:lnSpc>
            </a:pPr>
            <a:r>
              <a:rPr lang="en-US" sz="3027" u="sng">
                <a:solidFill>
                  <a:srgbClr val="FFFFFF"/>
                </a:solidFill>
                <a:latin typeface="Cy Grotesk Key"/>
                <a:ea typeface="Cy Grotesk Key"/>
                <a:cs typeface="Cy Grotesk Key"/>
                <a:sym typeface="Cy Grotesk Key"/>
                <a:hlinkClick r:id="rId11" tooltip="https://drive.google.com/drive/folders/1XRccl6PqaRTSQdXRvc8M6osUvMF02Q1Q?usp=sharing"/>
              </a:rPr>
              <a:t>Click to view Landing page</a:t>
            </a:r>
          </a:p>
        </p:txBody>
      </p:sp>
      <p:sp>
        <p:nvSpPr>
          <p:cNvPr id="11" name="Freeform 3">
            <a:extLst>
              <a:ext uri="{FF2B5EF4-FFF2-40B4-BE49-F238E27FC236}">
                <a16:creationId xmlns:a16="http://schemas.microsoft.com/office/drawing/2014/main" id="{8D528B27-3A35-D4CF-3A40-6205F0D457E2}"/>
              </a:ext>
            </a:extLst>
          </p:cNvPr>
          <p:cNvSpPr/>
          <p:nvPr/>
        </p:nvSpPr>
        <p:spPr>
          <a:xfrm>
            <a:off x="10108857" y="7753314"/>
            <a:ext cx="445396" cy="445396"/>
          </a:xfrm>
          <a:custGeom>
            <a:avLst/>
            <a:gdLst/>
            <a:ahLst/>
            <a:cxnLst/>
            <a:rect l="l" t="t" r="r" b="b"/>
            <a:pathLst>
              <a:path w="445396" h="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13" name="Picture 12" descr="A qr code on a screen&#10;&#10;Description automatically generated">
            <a:extLst>
              <a:ext uri="{FF2B5EF4-FFF2-40B4-BE49-F238E27FC236}">
                <a16:creationId xmlns:a16="http://schemas.microsoft.com/office/drawing/2014/main" id="{D10A1759-B2F5-F2F6-17D6-14A6AF1976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83096" y="7405672"/>
            <a:ext cx="3366304" cy="2881328"/>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792847">
            <a:off x="-6033970" y="-676293"/>
            <a:ext cx="13211001" cy="13530820"/>
          </a:xfrm>
          <a:custGeom>
            <a:avLst/>
            <a:gdLst/>
            <a:ahLst/>
            <a:cxnLst/>
            <a:rect l="l" t="t" r="r" b="b"/>
            <a:pathLst>
              <a:path w="13211001" h="13530820">
                <a:moveTo>
                  <a:pt x="0" y="0"/>
                </a:moveTo>
                <a:lnTo>
                  <a:pt x="13211001" y="0"/>
                </a:lnTo>
                <a:lnTo>
                  <a:pt x="13211001" y="13530820"/>
                </a:lnTo>
                <a:lnTo>
                  <a:pt x="0" y="13530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552628" y="6380231"/>
            <a:ext cx="5880684" cy="1121997"/>
            <a:chOff x="0" y="0"/>
            <a:chExt cx="1468210" cy="280125"/>
          </a:xfrm>
        </p:grpSpPr>
        <p:sp>
          <p:nvSpPr>
            <p:cNvPr id="4" name="Freeform 4"/>
            <p:cNvSpPr/>
            <p:nvPr/>
          </p:nvSpPr>
          <p:spPr>
            <a:xfrm>
              <a:off x="0" y="0"/>
              <a:ext cx="1468210" cy="280125"/>
            </a:xfrm>
            <a:custGeom>
              <a:avLst/>
              <a:gdLst/>
              <a:ahLst/>
              <a:cxnLst/>
              <a:rect l="l" t="t" r="r" b="b"/>
              <a:pathLst>
                <a:path w="1468210" h="280125">
                  <a:moveTo>
                    <a:pt x="0" y="0"/>
                  </a:moveTo>
                  <a:lnTo>
                    <a:pt x="1468210" y="0"/>
                  </a:lnTo>
                  <a:lnTo>
                    <a:pt x="1468210" y="280125"/>
                  </a:lnTo>
                  <a:lnTo>
                    <a:pt x="0" y="280125"/>
                  </a:lnTo>
                  <a:close/>
                </a:path>
              </a:pathLst>
            </a:custGeom>
            <a:solidFill>
              <a:srgbClr val="000000">
                <a:alpha val="0"/>
              </a:srgbClr>
            </a:solidFill>
            <a:ln w="28575" cap="sq">
              <a:solidFill>
                <a:srgbClr val="EDBF5F"/>
              </a:solidFill>
              <a:prstDash val="solid"/>
              <a:miter/>
            </a:ln>
          </p:spPr>
          <p:txBody>
            <a:bodyPr/>
            <a:lstStyle/>
            <a:p>
              <a:endParaRPr lang="en-IN"/>
            </a:p>
          </p:txBody>
        </p:sp>
        <p:sp>
          <p:nvSpPr>
            <p:cNvPr id="5" name="TextBox 5"/>
            <p:cNvSpPr txBox="1"/>
            <p:nvPr/>
          </p:nvSpPr>
          <p:spPr>
            <a:xfrm>
              <a:off x="0" y="-47625"/>
              <a:ext cx="1468210" cy="327750"/>
            </a:xfrm>
            <a:prstGeom prst="rect">
              <a:avLst/>
            </a:prstGeom>
          </p:spPr>
          <p:txBody>
            <a:bodyPr lIns="50800" tIns="50800" rIns="50800" bIns="50800" rtlCol="0" anchor="ctr"/>
            <a:lstStyle/>
            <a:p>
              <a:pPr algn="ctr">
                <a:lnSpc>
                  <a:spcPts val="2940"/>
                </a:lnSpc>
              </a:pPr>
              <a:endParaRPr/>
            </a:p>
          </p:txBody>
        </p:sp>
      </p:grpSp>
      <p:sp>
        <p:nvSpPr>
          <p:cNvPr id="6" name="TextBox 6"/>
          <p:cNvSpPr txBox="1"/>
          <p:nvPr/>
        </p:nvSpPr>
        <p:spPr>
          <a:xfrm>
            <a:off x="3078089" y="4016756"/>
            <a:ext cx="12437404" cy="2072362"/>
          </a:xfrm>
          <a:prstGeom prst="rect">
            <a:avLst/>
          </a:prstGeom>
        </p:spPr>
        <p:txBody>
          <a:bodyPr lIns="0" tIns="0" rIns="0" bIns="0" rtlCol="0" anchor="t">
            <a:spAutoFit/>
          </a:bodyPr>
          <a:lstStyle/>
          <a:p>
            <a:pPr algn="ctr">
              <a:lnSpc>
                <a:spcPts val="15589"/>
              </a:lnSpc>
            </a:pPr>
            <a:r>
              <a:rPr lang="en-US" sz="15589" spc="-1403">
                <a:solidFill>
                  <a:srgbClr val="FFFFFF"/>
                </a:solidFill>
                <a:latin typeface="Cy Grotesk Key"/>
                <a:ea typeface="Cy Grotesk Key"/>
                <a:cs typeface="Cy Grotesk Key"/>
                <a:sym typeface="Cy Grotesk Key"/>
              </a:rPr>
              <a:t>THANK YOU</a:t>
            </a:r>
          </a:p>
        </p:txBody>
      </p:sp>
      <p:sp>
        <p:nvSpPr>
          <p:cNvPr id="7" name="TextBox 7"/>
          <p:cNvSpPr txBox="1"/>
          <p:nvPr/>
        </p:nvSpPr>
        <p:spPr>
          <a:xfrm>
            <a:off x="6865471" y="6744501"/>
            <a:ext cx="5254997" cy="450608"/>
          </a:xfrm>
          <a:prstGeom prst="rect">
            <a:avLst/>
          </a:prstGeom>
        </p:spPr>
        <p:txBody>
          <a:bodyPr lIns="0" tIns="0" rIns="0" bIns="0" rtlCol="0" anchor="t">
            <a:spAutoFit/>
          </a:bodyPr>
          <a:lstStyle/>
          <a:p>
            <a:pPr algn="ctr">
              <a:lnSpc>
                <a:spcPts val="3375"/>
              </a:lnSpc>
            </a:pPr>
            <a:r>
              <a:rPr lang="en-US" sz="3375">
                <a:solidFill>
                  <a:srgbClr val="FFFFFF"/>
                </a:solidFill>
                <a:latin typeface="Cy Grotesk Key"/>
                <a:ea typeface="Cy Grotesk Key"/>
                <a:cs typeface="Cy Grotesk Key"/>
                <a:sym typeface="Cy Grotesk Key"/>
              </a:rPr>
              <a:t>WEBSITE ANALYSIS</a:t>
            </a:r>
          </a:p>
        </p:txBody>
      </p:sp>
      <p:sp>
        <p:nvSpPr>
          <p:cNvPr id="8" name="Freeform 8"/>
          <p:cNvSpPr/>
          <p:nvPr/>
        </p:nvSpPr>
        <p:spPr>
          <a:xfrm rot="-3060834" flipH="1">
            <a:off x="13092982" y="-4242472"/>
            <a:ext cx="9664524" cy="9807174"/>
          </a:xfrm>
          <a:custGeom>
            <a:avLst/>
            <a:gdLst/>
            <a:ahLst/>
            <a:cxnLst/>
            <a:rect l="l" t="t" r="r" b="b"/>
            <a:pathLst>
              <a:path w="9664524" h="9807174">
                <a:moveTo>
                  <a:pt x="9664524" y="0"/>
                </a:moveTo>
                <a:lnTo>
                  <a:pt x="0" y="0"/>
                </a:lnTo>
                <a:lnTo>
                  <a:pt x="0" y="9807174"/>
                </a:lnTo>
                <a:lnTo>
                  <a:pt x="9664524" y="9807174"/>
                </a:lnTo>
                <a:lnTo>
                  <a:pt x="9664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rot="-1750123">
            <a:off x="11505110" y="7491760"/>
            <a:ext cx="6925619" cy="6749330"/>
          </a:xfrm>
          <a:custGeom>
            <a:avLst/>
            <a:gdLst/>
            <a:ahLst/>
            <a:cxnLst/>
            <a:rect l="l" t="t" r="r" b="b"/>
            <a:pathLst>
              <a:path w="6925619" h="6749330">
                <a:moveTo>
                  <a:pt x="0" y="0"/>
                </a:moveTo>
                <a:lnTo>
                  <a:pt x="6925618" y="0"/>
                </a:lnTo>
                <a:lnTo>
                  <a:pt x="6925618" y="6749330"/>
                </a:lnTo>
                <a:lnTo>
                  <a:pt x="0" y="6749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0272">
            <a:off x="4908345" y="-1396404"/>
            <a:ext cx="7349524" cy="6521032"/>
          </a:xfrm>
          <a:custGeom>
            <a:avLst/>
            <a:gdLst/>
            <a:ahLst/>
            <a:cxnLst/>
            <a:rect l="l" t="t" r="r" b="b"/>
            <a:pathLst>
              <a:path w="7349524" h="6521032">
                <a:moveTo>
                  <a:pt x="0" y="0"/>
                </a:moveTo>
                <a:lnTo>
                  <a:pt x="7349524" y="0"/>
                </a:lnTo>
                <a:lnTo>
                  <a:pt x="7349524" y="6521032"/>
                </a:lnTo>
                <a:lnTo>
                  <a:pt x="0" y="652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1076509" y="3277595"/>
            <a:ext cx="2979422" cy="5246370"/>
            <a:chOff x="0" y="0"/>
            <a:chExt cx="461590" cy="812800"/>
          </a:xfrm>
        </p:grpSpPr>
        <p:sp>
          <p:nvSpPr>
            <p:cNvPr id="4" name="Freeform 4"/>
            <p:cNvSpPr/>
            <p:nvPr/>
          </p:nvSpPr>
          <p:spPr>
            <a:xfrm>
              <a:off x="0" y="0"/>
              <a:ext cx="461590" cy="812800"/>
            </a:xfrm>
            <a:custGeom>
              <a:avLst/>
              <a:gdLst/>
              <a:ahLst/>
              <a:cxnLst/>
              <a:rect l="l" t="t" r="r" b="b"/>
              <a:pathLst>
                <a:path w="461590" h="812800">
                  <a:moveTo>
                    <a:pt x="0" y="0"/>
                  </a:moveTo>
                  <a:lnTo>
                    <a:pt x="461590" y="0"/>
                  </a:lnTo>
                  <a:lnTo>
                    <a:pt x="461590" y="812800"/>
                  </a:lnTo>
                  <a:lnTo>
                    <a:pt x="0" y="812800"/>
                  </a:lnTo>
                  <a:close/>
                </a:path>
              </a:pathLst>
            </a:custGeom>
            <a:blipFill>
              <a:blip r:embed="rId4"/>
              <a:stretch>
                <a:fillRect l="-26545" r="-137749"/>
              </a:stretch>
            </a:blipFill>
          </p:spPr>
          <p:txBody>
            <a:bodyPr/>
            <a:lstStyle/>
            <a:p>
              <a:endParaRPr lang="en-IN"/>
            </a:p>
          </p:txBody>
        </p:sp>
      </p:grpSp>
      <p:grpSp>
        <p:nvGrpSpPr>
          <p:cNvPr id="5" name="Group 5"/>
          <p:cNvGrpSpPr/>
          <p:nvPr/>
        </p:nvGrpSpPr>
        <p:grpSpPr>
          <a:xfrm>
            <a:off x="14279878" y="3277595"/>
            <a:ext cx="2979422" cy="5246370"/>
            <a:chOff x="0" y="0"/>
            <a:chExt cx="461590" cy="812800"/>
          </a:xfrm>
        </p:grpSpPr>
        <p:sp>
          <p:nvSpPr>
            <p:cNvPr id="6" name="Freeform 6"/>
            <p:cNvSpPr/>
            <p:nvPr/>
          </p:nvSpPr>
          <p:spPr>
            <a:xfrm>
              <a:off x="0" y="0"/>
              <a:ext cx="461590" cy="812800"/>
            </a:xfrm>
            <a:custGeom>
              <a:avLst/>
              <a:gdLst/>
              <a:ahLst/>
              <a:cxnLst/>
              <a:rect l="l" t="t" r="r" b="b"/>
              <a:pathLst>
                <a:path w="461590" h="812800">
                  <a:moveTo>
                    <a:pt x="0" y="0"/>
                  </a:moveTo>
                  <a:lnTo>
                    <a:pt x="461590" y="0"/>
                  </a:lnTo>
                  <a:lnTo>
                    <a:pt x="461590" y="812800"/>
                  </a:lnTo>
                  <a:lnTo>
                    <a:pt x="0" y="812800"/>
                  </a:lnTo>
                  <a:close/>
                </a:path>
              </a:pathLst>
            </a:custGeom>
            <a:blipFill>
              <a:blip r:embed="rId4"/>
              <a:stretch>
                <a:fillRect l="-134091" r="-30203"/>
              </a:stretch>
            </a:blipFill>
          </p:spPr>
          <p:txBody>
            <a:bodyPr/>
            <a:lstStyle/>
            <a:p>
              <a:endParaRPr lang="en-IN"/>
            </a:p>
          </p:txBody>
        </p:sp>
      </p:grpSp>
      <p:sp>
        <p:nvSpPr>
          <p:cNvPr id="7" name="Freeform 7"/>
          <p:cNvSpPr/>
          <p:nvPr/>
        </p:nvSpPr>
        <p:spPr>
          <a:xfrm>
            <a:off x="1441739" y="1548490"/>
            <a:ext cx="965050" cy="965050"/>
          </a:xfrm>
          <a:custGeom>
            <a:avLst/>
            <a:gdLst/>
            <a:ahLst/>
            <a:cxnLst/>
            <a:rect l="l" t="t" r="r" b="b"/>
            <a:pathLst>
              <a:path w="965050" h="965050">
                <a:moveTo>
                  <a:pt x="0" y="0"/>
                </a:moveTo>
                <a:lnTo>
                  <a:pt x="965049" y="0"/>
                </a:lnTo>
                <a:lnTo>
                  <a:pt x="965049" y="965050"/>
                </a:lnTo>
                <a:lnTo>
                  <a:pt x="0" y="965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1441739" y="5086350"/>
            <a:ext cx="9406171" cy="4105910"/>
          </a:xfrm>
          <a:prstGeom prst="rect">
            <a:avLst/>
          </a:prstGeom>
        </p:spPr>
        <p:txBody>
          <a:bodyPr lIns="0" tIns="0" rIns="0" bIns="0" rtlCol="0" anchor="t">
            <a:spAutoFit/>
          </a:bodyPr>
          <a:lstStyle/>
          <a:p>
            <a:pPr algn="l">
              <a:lnSpc>
                <a:spcPts val="3639"/>
              </a:lnSpc>
            </a:pPr>
            <a:r>
              <a:rPr lang="en-US" sz="2599">
                <a:solidFill>
                  <a:srgbClr val="FFFFFF"/>
                </a:solidFill>
                <a:latin typeface="Cy Grotesk Key"/>
                <a:ea typeface="Cy Grotesk Key"/>
                <a:cs typeface="Cy Grotesk Key"/>
                <a:sym typeface="Cy Grotesk Key"/>
              </a:rPr>
              <a:t>IBM is a global technology and consulting company headquartered in Armonk, New York. Founded in 1911, IBM is one of the world's leading providers of IT products and services, ranging from cloud computing and artificial intelligence (AI) to software development, hardware, and consulting services. IBM has a long history of innovation and is renowned for its contributions to enterprise solutions that drive digital transformation for businesses worldwide.</a:t>
            </a:r>
          </a:p>
        </p:txBody>
      </p:sp>
      <p:sp>
        <p:nvSpPr>
          <p:cNvPr id="9" name="TextBox 9"/>
          <p:cNvSpPr txBox="1"/>
          <p:nvPr/>
        </p:nvSpPr>
        <p:spPr>
          <a:xfrm>
            <a:off x="1441739" y="2608790"/>
            <a:ext cx="8464474" cy="2343159"/>
          </a:xfrm>
          <a:prstGeom prst="rect">
            <a:avLst/>
          </a:prstGeom>
        </p:spPr>
        <p:txBody>
          <a:bodyPr lIns="0" tIns="0" rIns="0" bIns="0" rtlCol="0" anchor="t">
            <a:spAutoFit/>
          </a:bodyPr>
          <a:lstStyle/>
          <a:p>
            <a:pPr algn="l">
              <a:lnSpc>
                <a:spcPts val="6000"/>
              </a:lnSpc>
            </a:pPr>
            <a:r>
              <a:rPr lang="en-US" sz="6000" spc="-540">
                <a:solidFill>
                  <a:srgbClr val="FFFFFF"/>
                </a:solidFill>
                <a:latin typeface="Cy Grotesk Key"/>
                <a:ea typeface="Cy Grotesk Key"/>
                <a:cs typeface="Cy Grotesk Key"/>
                <a:sym typeface="Cy Grotesk Key"/>
              </a:rPr>
              <a:t>IBM: A Global Leader in Technology and Innovation</a:t>
            </a:r>
          </a:p>
        </p:txBody>
      </p:sp>
      <p:sp>
        <p:nvSpPr>
          <p:cNvPr id="10" name="TextBox 10"/>
          <p:cNvSpPr txBox="1"/>
          <p:nvPr/>
        </p:nvSpPr>
        <p:spPr>
          <a:xfrm>
            <a:off x="10708386" y="1605640"/>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397342">
            <a:off x="7056685" y="-2352135"/>
            <a:ext cx="6913773" cy="7243000"/>
          </a:xfrm>
          <a:custGeom>
            <a:avLst/>
            <a:gdLst/>
            <a:ahLst/>
            <a:cxnLst/>
            <a:rect l="l" t="t" r="r" b="b"/>
            <a:pathLst>
              <a:path w="6913773" h="7243000">
                <a:moveTo>
                  <a:pt x="0" y="0"/>
                </a:moveTo>
                <a:lnTo>
                  <a:pt x="6913773" y="0"/>
                </a:lnTo>
                <a:lnTo>
                  <a:pt x="6913773" y="7243000"/>
                </a:lnTo>
                <a:lnTo>
                  <a:pt x="0" y="7243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329889" y="2201050"/>
            <a:ext cx="3582013" cy="6307455"/>
            <a:chOff x="0" y="0"/>
            <a:chExt cx="461590" cy="812800"/>
          </a:xfrm>
        </p:grpSpPr>
        <p:sp>
          <p:nvSpPr>
            <p:cNvPr id="4" name="Freeform 4"/>
            <p:cNvSpPr/>
            <p:nvPr/>
          </p:nvSpPr>
          <p:spPr>
            <a:xfrm>
              <a:off x="0" y="0"/>
              <a:ext cx="461590" cy="812800"/>
            </a:xfrm>
            <a:custGeom>
              <a:avLst/>
              <a:gdLst/>
              <a:ahLst/>
              <a:cxnLst/>
              <a:rect l="l" t="t" r="r" b="b"/>
              <a:pathLst>
                <a:path w="461590" h="812800">
                  <a:moveTo>
                    <a:pt x="0" y="0"/>
                  </a:moveTo>
                  <a:lnTo>
                    <a:pt x="461590" y="0"/>
                  </a:lnTo>
                  <a:lnTo>
                    <a:pt x="461590" y="812800"/>
                  </a:lnTo>
                  <a:lnTo>
                    <a:pt x="0" y="812800"/>
                  </a:lnTo>
                  <a:close/>
                </a:path>
              </a:pathLst>
            </a:custGeom>
            <a:blipFill>
              <a:blip r:embed="rId4"/>
              <a:stretch>
                <a:fillRect l="-111965" r="-52329"/>
              </a:stretch>
            </a:blipFill>
          </p:spPr>
          <p:txBody>
            <a:bodyPr/>
            <a:lstStyle/>
            <a:p>
              <a:endParaRPr lang="en-IN"/>
            </a:p>
          </p:txBody>
        </p:sp>
      </p:grpSp>
      <p:sp>
        <p:nvSpPr>
          <p:cNvPr id="5" name="Freeform 5"/>
          <p:cNvSpPr/>
          <p:nvPr/>
        </p:nvSpPr>
        <p:spPr>
          <a:xfrm>
            <a:off x="9661952" y="6944272"/>
            <a:ext cx="5314181" cy="4114800"/>
          </a:xfrm>
          <a:custGeom>
            <a:avLst/>
            <a:gdLst/>
            <a:ahLst/>
            <a:cxnLst/>
            <a:rect l="l" t="t" r="r" b="b"/>
            <a:pathLst>
              <a:path w="5314181" h="4114800">
                <a:moveTo>
                  <a:pt x="0" y="0"/>
                </a:moveTo>
                <a:lnTo>
                  <a:pt x="5314181" y="0"/>
                </a:lnTo>
                <a:lnTo>
                  <a:pt x="53141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626366" y="2564632"/>
            <a:ext cx="9159255" cy="1513940"/>
          </a:xfrm>
          <a:prstGeom prst="rect">
            <a:avLst/>
          </a:prstGeom>
        </p:spPr>
        <p:txBody>
          <a:bodyPr lIns="0" tIns="0" rIns="0" bIns="0" rtlCol="0" anchor="t">
            <a:spAutoFit/>
          </a:bodyPr>
          <a:lstStyle/>
          <a:p>
            <a:pPr algn="l">
              <a:lnSpc>
                <a:spcPts val="5808"/>
              </a:lnSpc>
            </a:pPr>
            <a:r>
              <a:rPr lang="en-US" sz="5808" spc="-522">
                <a:solidFill>
                  <a:srgbClr val="FFFFFF"/>
                </a:solidFill>
                <a:latin typeface="Cy Grotesk Key"/>
                <a:ea typeface="Cy Grotesk Key"/>
                <a:cs typeface="Cy Grotesk Key"/>
                <a:sym typeface="Cy Grotesk Key"/>
              </a:rPr>
              <a:t>IBM's Core Offerings</a:t>
            </a:r>
          </a:p>
          <a:p>
            <a:pPr algn="l">
              <a:lnSpc>
                <a:spcPts val="5808"/>
              </a:lnSpc>
            </a:pPr>
            <a:endParaRPr lang="en-US" sz="5808" spc="-522">
              <a:solidFill>
                <a:srgbClr val="FFFFFF"/>
              </a:solidFill>
              <a:latin typeface="Cy Grotesk Key"/>
              <a:ea typeface="Cy Grotesk Key"/>
              <a:cs typeface="Cy Grotesk Key"/>
              <a:sym typeface="Cy Grotesk Key"/>
            </a:endParaRPr>
          </a:p>
        </p:txBody>
      </p:sp>
      <p:sp>
        <p:nvSpPr>
          <p:cNvPr id="7" name="TextBox 7"/>
          <p:cNvSpPr txBox="1"/>
          <p:nvPr/>
        </p:nvSpPr>
        <p:spPr>
          <a:xfrm>
            <a:off x="571932" y="4300816"/>
            <a:ext cx="11747111" cy="5020509"/>
          </a:xfrm>
          <a:prstGeom prst="rect">
            <a:avLst/>
          </a:prstGeom>
        </p:spPr>
        <p:txBody>
          <a:bodyPr lIns="0" tIns="0" rIns="0" bIns="0" rtlCol="0" anchor="t">
            <a:spAutoFit/>
          </a:bodyPr>
          <a:lstStyle/>
          <a:p>
            <a:pPr marL="1119294" lvl="2" indent="-373098" algn="l">
              <a:lnSpc>
                <a:spcPts val="3629"/>
              </a:lnSpc>
              <a:buFont typeface="Arial"/>
              <a:buChar char="⚬"/>
            </a:pPr>
            <a:r>
              <a:rPr lang="en-US" sz="2592" b="1">
                <a:solidFill>
                  <a:srgbClr val="FFFFFF"/>
                </a:solidFill>
                <a:latin typeface="Cy Grotesk Key Bold"/>
                <a:ea typeface="Cy Grotesk Key Bold"/>
                <a:cs typeface="Cy Grotesk Key Bold"/>
                <a:sym typeface="Cy Grotesk Key Bold"/>
              </a:rPr>
              <a:t>IBM Cloud</a:t>
            </a:r>
            <a:r>
              <a:rPr lang="en-US" sz="2592">
                <a:solidFill>
                  <a:srgbClr val="FFFFFF"/>
                </a:solidFill>
                <a:latin typeface="Cy Grotesk Key"/>
                <a:ea typeface="Cy Grotesk Key"/>
                <a:cs typeface="Cy Grotesk Key"/>
                <a:sym typeface="Cy Grotesk Key"/>
              </a:rPr>
              <a:t>: Scalable and secure cloud computing services for modern enterprises.</a:t>
            </a:r>
          </a:p>
          <a:p>
            <a:pPr marL="1119294" lvl="2" indent="-373098" algn="l">
              <a:lnSpc>
                <a:spcPts val="3629"/>
              </a:lnSpc>
              <a:buFont typeface="Arial"/>
              <a:buChar char="⚬"/>
            </a:pPr>
            <a:r>
              <a:rPr lang="en-US" sz="2592" b="1">
                <a:solidFill>
                  <a:srgbClr val="FFFFFF"/>
                </a:solidFill>
                <a:latin typeface="Cy Grotesk Key Bold"/>
                <a:ea typeface="Cy Grotesk Key Bold"/>
                <a:cs typeface="Cy Grotesk Key Bold"/>
                <a:sym typeface="Cy Grotesk Key Bold"/>
              </a:rPr>
              <a:t>IBM Watson</a:t>
            </a:r>
            <a:r>
              <a:rPr lang="en-US" sz="2592">
                <a:solidFill>
                  <a:srgbClr val="FFFFFF"/>
                </a:solidFill>
                <a:latin typeface="Cy Grotesk Key"/>
                <a:ea typeface="Cy Grotesk Key"/>
                <a:cs typeface="Cy Grotesk Key"/>
                <a:sym typeface="Cy Grotesk Key"/>
              </a:rPr>
              <a:t>: AI-driven insights for better decision-making across industries.</a:t>
            </a:r>
          </a:p>
          <a:p>
            <a:pPr marL="1119294" lvl="2" indent="-373098" algn="l">
              <a:lnSpc>
                <a:spcPts val="3629"/>
              </a:lnSpc>
              <a:buFont typeface="Arial"/>
              <a:buChar char="⚬"/>
            </a:pPr>
            <a:r>
              <a:rPr lang="en-US" sz="2592" b="1">
                <a:solidFill>
                  <a:srgbClr val="FFFFFF"/>
                </a:solidFill>
                <a:latin typeface="Cy Grotesk Key Bold"/>
                <a:ea typeface="Cy Grotesk Key Bold"/>
                <a:cs typeface="Cy Grotesk Key Bold"/>
                <a:sym typeface="Cy Grotesk Key Bold"/>
              </a:rPr>
              <a:t>IBM Security</a:t>
            </a:r>
            <a:r>
              <a:rPr lang="en-US" sz="2592">
                <a:solidFill>
                  <a:srgbClr val="FFFFFF"/>
                </a:solidFill>
                <a:latin typeface="Cy Grotesk Key"/>
                <a:ea typeface="Cy Grotesk Key"/>
                <a:cs typeface="Cy Grotesk Key"/>
                <a:sym typeface="Cy Grotesk Key"/>
              </a:rPr>
              <a:t>: Comprehensive cybersecurity solutions to protect digital assets.</a:t>
            </a:r>
          </a:p>
          <a:p>
            <a:pPr marL="1119294" lvl="2" indent="-373098" algn="l">
              <a:lnSpc>
                <a:spcPts val="3629"/>
              </a:lnSpc>
              <a:buFont typeface="Arial"/>
              <a:buChar char="⚬"/>
            </a:pPr>
            <a:r>
              <a:rPr lang="en-US" sz="2592" b="1">
                <a:solidFill>
                  <a:srgbClr val="FFFFFF"/>
                </a:solidFill>
                <a:latin typeface="Cy Grotesk Key Bold"/>
                <a:ea typeface="Cy Grotesk Key Bold"/>
                <a:cs typeface="Cy Grotesk Key Bold"/>
                <a:sym typeface="Cy Grotesk Key Bold"/>
              </a:rPr>
              <a:t>IBM Quantum Computin</a:t>
            </a:r>
            <a:r>
              <a:rPr lang="en-US" sz="2592">
                <a:solidFill>
                  <a:srgbClr val="FFFFFF"/>
                </a:solidFill>
                <a:latin typeface="Cy Grotesk Key"/>
                <a:ea typeface="Cy Grotesk Key"/>
                <a:cs typeface="Cy Grotesk Key"/>
                <a:sym typeface="Cy Grotesk Key"/>
              </a:rPr>
              <a:t>g: Pioneering quantum technology for research and innovation.</a:t>
            </a:r>
          </a:p>
          <a:p>
            <a:pPr marL="1119294" lvl="2" indent="-373098" algn="l">
              <a:lnSpc>
                <a:spcPts val="3629"/>
              </a:lnSpc>
              <a:buFont typeface="Arial"/>
              <a:buChar char="⚬"/>
            </a:pPr>
            <a:r>
              <a:rPr lang="en-US" sz="2592" b="1">
                <a:solidFill>
                  <a:srgbClr val="FFFFFF"/>
                </a:solidFill>
                <a:latin typeface="Cy Grotesk Key Bold"/>
                <a:ea typeface="Cy Grotesk Key Bold"/>
                <a:cs typeface="Cy Grotesk Key Bold"/>
                <a:sym typeface="Cy Grotesk Key Bold"/>
              </a:rPr>
              <a:t>IBM Z</a:t>
            </a:r>
            <a:r>
              <a:rPr lang="en-US" sz="2592">
                <a:solidFill>
                  <a:srgbClr val="FFFFFF"/>
                </a:solidFill>
                <a:latin typeface="Cy Grotesk Key"/>
                <a:ea typeface="Cy Grotesk Key"/>
                <a:cs typeface="Cy Grotesk Key"/>
                <a:sym typeface="Cy Grotesk Key"/>
              </a:rPr>
              <a:t>: High-performance mainframe systems for mission-critical workloads.</a:t>
            </a:r>
          </a:p>
          <a:p>
            <a:pPr algn="l">
              <a:lnSpc>
                <a:spcPts val="3629"/>
              </a:lnSpc>
            </a:pPr>
            <a:endParaRPr lang="en-US" sz="2592">
              <a:solidFill>
                <a:srgbClr val="FFFFFF"/>
              </a:solidFill>
              <a:latin typeface="Cy Grotesk Key"/>
              <a:ea typeface="Cy Grotesk Key"/>
              <a:cs typeface="Cy Grotesk Key"/>
              <a:sym typeface="Cy Grotesk Key"/>
            </a:endParaRPr>
          </a:p>
        </p:txBody>
      </p:sp>
      <p:sp>
        <p:nvSpPr>
          <p:cNvPr id="8" name="TextBox 8"/>
          <p:cNvSpPr txBox="1"/>
          <p:nvPr/>
        </p:nvSpPr>
        <p:spPr>
          <a:xfrm>
            <a:off x="10360989" y="1085850"/>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246566" y="5143500"/>
            <a:ext cx="445396" cy="445396"/>
          </a:xfrm>
          <a:custGeom>
            <a:avLst/>
            <a:gdLst/>
            <a:ahLst/>
            <a:cxnLst/>
            <a:rect l="l" t="t" r="r" b="b"/>
            <a:pathLst>
              <a:path w="445396" h="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246566" y="6641889"/>
            <a:ext cx="445396" cy="445396"/>
          </a:xfrm>
          <a:custGeom>
            <a:avLst/>
            <a:gdLst/>
            <a:ahLst/>
            <a:cxnLst/>
            <a:rect l="l" t="t" r="r" b="b"/>
            <a:pathLst>
              <a:path w="445396" h="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1246566" y="7859732"/>
            <a:ext cx="445396" cy="445396"/>
          </a:xfrm>
          <a:custGeom>
            <a:avLst/>
            <a:gdLst/>
            <a:ahLst/>
            <a:cxnLst/>
            <a:rect l="l" t="t" r="r" b="b"/>
            <a:pathLst>
              <a:path w="445396" h="445396">
                <a:moveTo>
                  <a:pt x="0" y="0"/>
                </a:moveTo>
                <a:lnTo>
                  <a:pt x="445396" y="0"/>
                </a:lnTo>
                <a:lnTo>
                  <a:pt x="445396" y="445396"/>
                </a:lnTo>
                <a:lnTo>
                  <a:pt x="0" y="445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4765386">
            <a:off x="231729" y="5002973"/>
            <a:ext cx="9197776" cy="10178626"/>
          </a:xfrm>
          <a:custGeom>
            <a:avLst/>
            <a:gdLst/>
            <a:ahLst/>
            <a:cxnLst/>
            <a:rect l="l" t="t" r="r" b="b"/>
            <a:pathLst>
              <a:path w="9197776" h="10178626">
                <a:moveTo>
                  <a:pt x="0" y="0"/>
                </a:moveTo>
                <a:lnTo>
                  <a:pt x="9197776" y="0"/>
                </a:lnTo>
                <a:lnTo>
                  <a:pt x="9197776" y="10178625"/>
                </a:lnTo>
                <a:lnTo>
                  <a:pt x="0" y="10178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8177913" y="-697633"/>
            <a:ext cx="3763172" cy="4114800"/>
          </a:xfrm>
          <a:custGeom>
            <a:avLst/>
            <a:gdLst/>
            <a:ahLst/>
            <a:cxnLst/>
            <a:rect l="l" t="t" r="r" b="b"/>
            <a:pathLst>
              <a:path w="3763172" h="4114800">
                <a:moveTo>
                  <a:pt x="0" y="0"/>
                </a:moveTo>
                <a:lnTo>
                  <a:pt x="3763171" y="0"/>
                </a:lnTo>
                <a:lnTo>
                  <a:pt x="37631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1405531" y="3778312"/>
            <a:ext cx="9272076" cy="3640817"/>
          </a:xfrm>
          <a:prstGeom prst="rect">
            <a:avLst/>
          </a:prstGeom>
        </p:spPr>
        <p:txBody>
          <a:bodyPr lIns="0" tIns="0" rIns="0" bIns="0" rtlCol="0" anchor="t">
            <a:spAutoFit/>
          </a:bodyPr>
          <a:lstStyle/>
          <a:p>
            <a:pPr algn="l">
              <a:lnSpc>
                <a:spcPts val="7094"/>
              </a:lnSpc>
            </a:pPr>
            <a:r>
              <a:rPr lang="en-US" sz="7094" spc="-638">
                <a:solidFill>
                  <a:srgbClr val="FFFFFF"/>
                </a:solidFill>
                <a:latin typeface="Cy Grotesk Key"/>
                <a:ea typeface="Cy Grotesk Key"/>
                <a:cs typeface="Cy Grotesk Key"/>
                <a:sym typeface="Cy Grotesk Key"/>
              </a:rPr>
              <a:t>IBM Website Platform Analysis</a:t>
            </a:r>
          </a:p>
          <a:p>
            <a:pPr algn="l">
              <a:lnSpc>
                <a:spcPts val="7094"/>
              </a:lnSpc>
            </a:pPr>
            <a:endParaRPr lang="en-US" sz="7094" spc="-638">
              <a:solidFill>
                <a:srgbClr val="FFFFFF"/>
              </a:solidFill>
              <a:latin typeface="Cy Grotesk Key"/>
              <a:ea typeface="Cy Grotesk Key"/>
              <a:cs typeface="Cy Grotesk Key"/>
              <a:sym typeface="Cy Grotesk Key"/>
            </a:endParaRPr>
          </a:p>
          <a:p>
            <a:pPr algn="l">
              <a:lnSpc>
                <a:spcPts val="7094"/>
              </a:lnSpc>
            </a:pPr>
            <a:endParaRPr lang="en-US" sz="7094" spc="-638">
              <a:solidFill>
                <a:srgbClr val="FFFFFF"/>
              </a:solidFill>
              <a:latin typeface="Cy Grotesk Key"/>
              <a:ea typeface="Cy Grotesk Key"/>
              <a:cs typeface="Cy Grotesk Key"/>
              <a:sym typeface="Cy Grotesk Key"/>
            </a:endParaRPr>
          </a:p>
        </p:txBody>
      </p:sp>
      <p:sp>
        <p:nvSpPr>
          <p:cNvPr id="8" name="TextBox 8"/>
          <p:cNvSpPr txBox="1"/>
          <p:nvPr/>
        </p:nvSpPr>
        <p:spPr>
          <a:xfrm>
            <a:off x="10331555" y="1491873"/>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9" name="TextBox 9"/>
          <p:cNvSpPr txBox="1"/>
          <p:nvPr/>
        </p:nvSpPr>
        <p:spPr>
          <a:xfrm>
            <a:off x="12125882" y="5086350"/>
            <a:ext cx="5454010" cy="1253490"/>
          </a:xfrm>
          <a:prstGeom prst="rect">
            <a:avLst/>
          </a:prstGeom>
        </p:spPr>
        <p:txBody>
          <a:bodyPr lIns="0" tIns="0" rIns="0" bIns="0" rtlCol="0" anchor="t">
            <a:spAutoFit/>
          </a:bodyPr>
          <a:lstStyle/>
          <a:p>
            <a:pPr algn="l">
              <a:lnSpc>
                <a:spcPts val="3359"/>
              </a:lnSpc>
            </a:pPr>
            <a:r>
              <a:rPr lang="en-US" sz="2400">
                <a:solidFill>
                  <a:srgbClr val="FFFFFF"/>
                </a:solidFill>
                <a:latin typeface="Cy Grotesk Key"/>
                <a:ea typeface="Cy Grotesk Key"/>
                <a:cs typeface="Cy Grotesk Key"/>
                <a:sym typeface="Cy Grotesk Key"/>
              </a:rPr>
              <a:t>Platform: Custom-built using JavaScript, HTML5, CSS3, Node.js, and Java.</a:t>
            </a:r>
          </a:p>
        </p:txBody>
      </p:sp>
      <p:sp>
        <p:nvSpPr>
          <p:cNvPr id="10" name="TextBox 10"/>
          <p:cNvSpPr txBox="1"/>
          <p:nvPr/>
        </p:nvSpPr>
        <p:spPr>
          <a:xfrm>
            <a:off x="12125882" y="6584739"/>
            <a:ext cx="5133418" cy="834390"/>
          </a:xfrm>
          <a:prstGeom prst="rect">
            <a:avLst/>
          </a:prstGeom>
        </p:spPr>
        <p:txBody>
          <a:bodyPr lIns="0" tIns="0" rIns="0" bIns="0" rtlCol="0" anchor="t">
            <a:spAutoFit/>
          </a:bodyPr>
          <a:lstStyle/>
          <a:p>
            <a:pPr algn="l">
              <a:lnSpc>
                <a:spcPts val="3359"/>
              </a:lnSpc>
            </a:pPr>
            <a:r>
              <a:rPr lang="en-US" sz="2400">
                <a:solidFill>
                  <a:srgbClr val="FFFFFF"/>
                </a:solidFill>
                <a:latin typeface="Cy Grotesk Key"/>
                <a:ea typeface="Cy Grotesk Key"/>
                <a:cs typeface="Cy Grotesk Key"/>
                <a:sym typeface="Cy Grotesk Key"/>
              </a:rPr>
              <a:t>Frameworks: Utilizes Next.js for interactive features.</a:t>
            </a:r>
          </a:p>
        </p:txBody>
      </p:sp>
      <p:sp>
        <p:nvSpPr>
          <p:cNvPr id="11" name="TextBox 11"/>
          <p:cNvSpPr txBox="1"/>
          <p:nvPr/>
        </p:nvSpPr>
        <p:spPr>
          <a:xfrm>
            <a:off x="12125882" y="7802582"/>
            <a:ext cx="5133418" cy="1672590"/>
          </a:xfrm>
          <a:prstGeom prst="rect">
            <a:avLst/>
          </a:prstGeom>
        </p:spPr>
        <p:txBody>
          <a:bodyPr lIns="0" tIns="0" rIns="0" bIns="0" rtlCol="0" anchor="t">
            <a:spAutoFit/>
          </a:bodyPr>
          <a:lstStyle/>
          <a:p>
            <a:pPr algn="l">
              <a:lnSpc>
                <a:spcPts val="3359"/>
              </a:lnSpc>
            </a:pPr>
            <a:r>
              <a:rPr lang="en-US" sz="2400">
                <a:solidFill>
                  <a:srgbClr val="FFFFFF"/>
                </a:solidFill>
                <a:latin typeface="Cy Grotesk Key"/>
                <a:ea typeface="Cy Grotesk Key"/>
                <a:cs typeface="Cy Grotesk Key"/>
                <a:sym typeface="Cy Grotesk Key"/>
              </a:rPr>
              <a:t>Performance Tools: Akamai, cloudfare, unpkg and cdnjs for content delivery and performance optimization</a:t>
            </a:r>
          </a:p>
        </p:txBody>
      </p:sp>
      <p:sp>
        <p:nvSpPr>
          <p:cNvPr id="12" name="Freeform 12"/>
          <p:cNvSpPr/>
          <p:nvPr/>
        </p:nvSpPr>
        <p:spPr>
          <a:xfrm>
            <a:off x="15185655" y="2644285"/>
            <a:ext cx="1535333" cy="1535333"/>
          </a:xfrm>
          <a:custGeom>
            <a:avLst/>
            <a:gdLst/>
            <a:ahLst/>
            <a:cxnLst/>
            <a:rect l="l" t="t" r="r" b="b"/>
            <a:pathLst>
              <a:path w="1535333" h="1535333">
                <a:moveTo>
                  <a:pt x="0" y="0"/>
                </a:moveTo>
                <a:lnTo>
                  <a:pt x="1535332" y="0"/>
                </a:lnTo>
                <a:lnTo>
                  <a:pt x="1535332" y="1535333"/>
                </a:lnTo>
                <a:lnTo>
                  <a:pt x="0" y="1535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395615">
            <a:off x="4311266" y="-4617293"/>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405531" y="2207653"/>
            <a:ext cx="6341360" cy="3342343"/>
          </a:xfrm>
          <a:prstGeom prst="rect">
            <a:avLst/>
          </a:prstGeom>
        </p:spPr>
        <p:txBody>
          <a:bodyPr lIns="0" tIns="0" rIns="0" bIns="0" rtlCol="0" anchor="t">
            <a:spAutoFit/>
          </a:bodyPr>
          <a:lstStyle/>
          <a:p>
            <a:pPr algn="l">
              <a:lnSpc>
                <a:spcPts val="6546"/>
              </a:lnSpc>
            </a:pPr>
            <a:r>
              <a:rPr lang="en-US" sz="6546" spc="-589">
                <a:solidFill>
                  <a:srgbClr val="FFFFFF"/>
                </a:solidFill>
                <a:latin typeface="Cy Grotesk Key"/>
                <a:ea typeface="Cy Grotesk Key"/>
                <a:cs typeface="Cy Grotesk Key"/>
                <a:sym typeface="Cy Grotesk Key"/>
              </a:rPr>
              <a:t>Responsive Design and Mobile Optimization</a:t>
            </a:r>
          </a:p>
        </p:txBody>
      </p:sp>
      <p:sp>
        <p:nvSpPr>
          <p:cNvPr id="4" name="Freeform 4"/>
          <p:cNvSpPr/>
          <p:nvPr/>
        </p:nvSpPr>
        <p:spPr>
          <a:xfrm>
            <a:off x="1405531" y="5904890"/>
            <a:ext cx="447296" cy="362716"/>
          </a:xfrm>
          <a:custGeom>
            <a:avLst/>
            <a:gdLst/>
            <a:ahLst/>
            <a:cxnLst/>
            <a:rect l="l" t="t" r="r" b="b"/>
            <a:pathLst>
              <a:path w="447296" h="362716">
                <a:moveTo>
                  <a:pt x="0" y="0"/>
                </a:moveTo>
                <a:lnTo>
                  <a:pt x="447296" y="0"/>
                </a:lnTo>
                <a:lnTo>
                  <a:pt x="447296" y="362716"/>
                </a:lnTo>
                <a:lnTo>
                  <a:pt x="0" y="362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9144000" y="5904890"/>
            <a:ext cx="447296" cy="362716"/>
          </a:xfrm>
          <a:custGeom>
            <a:avLst/>
            <a:gdLst/>
            <a:ahLst/>
            <a:cxnLst/>
            <a:rect l="l" t="t" r="r" b="b"/>
            <a:pathLst>
              <a:path w="447296" h="362716">
                <a:moveTo>
                  <a:pt x="0" y="0"/>
                </a:moveTo>
                <a:lnTo>
                  <a:pt x="447296" y="0"/>
                </a:lnTo>
                <a:lnTo>
                  <a:pt x="447296" y="362716"/>
                </a:lnTo>
                <a:lnTo>
                  <a:pt x="0" y="3627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0331555" y="1491873"/>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7" name="TextBox 7"/>
          <p:cNvSpPr txBox="1"/>
          <p:nvPr/>
        </p:nvSpPr>
        <p:spPr>
          <a:xfrm>
            <a:off x="2307702" y="5847740"/>
            <a:ext cx="5305384" cy="4397758"/>
          </a:xfrm>
          <a:prstGeom prst="rect">
            <a:avLst/>
          </a:prstGeom>
        </p:spPr>
        <p:txBody>
          <a:bodyPr lIns="0" tIns="0" rIns="0" bIns="0" rtlCol="0" anchor="t">
            <a:spAutoFit/>
          </a:bodyPr>
          <a:lstStyle/>
          <a:p>
            <a:pPr algn="l">
              <a:lnSpc>
                <a:spcPts val="4353"/>
              </a:lnSpc>
            </a:pPr>
            <a:r>
              <a:rPr lang="en-US" sz="3109" b="1">
                <a:solidFill>
                  <a:srgbClr val="FFFFFF"/>
                </a:solidFill>
                <a:latin typeface="Cy Grotesk Key Bold"/>
                <a:ea typeface="Cy Grotesk Key Bold"/>
                <a:cs typeface="Cy Grotesk Key Bold"/>
                <a:sym typeface="Cy Grotesk Key Bold"/>
              </a:rPr>
              <a:t>Tested Pages:</a:t>
            </a:r>
          </a:p>
          <a:p>
            <a:pPr marL="671428" lvl="1" indent="-335714" algn="l">
              <a:lnSpc>
                <a:spcPts val="4353"/>
              </a:lnSpc>
              <a:buFont typeface="Arial"/>
              <a:buChar char="•"/>
            </a:pPr>
            <a:r>
              <a:rPr lang="en-US" sz="3109">
                <a:solidFill>
                  <a:srgbClr val="FFFFFF"/>
                </a:solidFill>
                <a:latin typeface="Cy Grotesk Key"/>
                <a:ea typeface="Cy Grotesk Key"/>
                <a:cs typeface="Cy Grotesk Key"/>
                <a:sym typeface="Cy Grotesk Key"/>
              </a:rPr>
              <a:t>IBM Homepage</a:t>
            </a:r>
          </a:p>
          <a:p>
            <a:pPr marL="671428" lvl="1" indent="-335714" algn="l">
              <a:lnSpc>
                <a:spcPts val="4353"/>
              </a:lnSpc>
              <a:buFont typeface="Arial"/>
              <a:buChar char="•"/>
            </a:pPr>
            <a:r>
              <a:rPr lang="en-US" sz="3109">
                <a:solidFill>
                  <a:srgbClr val="FFFFFF"/>
                </a:solidFill>
                <a:latin typeface="Cy Grotesk Key"/>
                <a:ea typeface="Cy Grotesk Key"/>
                <a:cs typeface="Cy Grotesk Key"/>
                <a:sym typeface="Cy Grotesk Key"/>
              </a:rPr>
              <a:t>IBM Cloud</a:t>
            </a:r>
          </a:p>
          <a:p>
            <a:pPr marL="671428" lvl="1" indent="-335714" algn="l">
              <a:lnSpc>
                <a:spcPts val="4353"/>
              </a:lnSpc>
              <a:buFont typeface="Arial"/>
              <a:buChar char="•"/>
            </a:pPr>
            <a:r>
              <a:rPr lang="en-US" sz="3109">
                <a:solidFill>
                  <a:srgbClr val="FFFFFF"/>
                </a:solidFill>
                <a:latin typeface="Cy Grotesk Key"/>
                <a:ea typeface="Cy Grotesk Key"/>
                <a:cs typeface="Cy Grotesk Key"/>
                <a:sym typeface="Cy Grotesk Key"/>
              </a:rPr>
              <a:t>IBM Watson</a:t>
            </a:r>
          </a:p>
          <a:p>
            <a:pPr marL="671428" lvl="1" indent="-335714" algn="l">
              <a:lnSpc>
                <a:spcPts val="4353"/>
              </a:lnSpc>
              <a:buFont typeface="Arial"/>
              <a:buChar char="•"/>
            </a:pPr>
            <a:r>
              <a:rPr lang="en-US" sz="3109">
                <a:solidFill>
                  <a:srgbClr val="FFFFFF"/>
                </a:solidFill>
                <a:latin typeface="Cy Grotesk Key"/>
                <a:ea typeface="Cy Grotesk Key"/>
                <a:cs typeface="Cy Grotesk Key"/>
                <a:sym typeface="Cy Grotesk Key"/>
              </a:rPr>
              <a:t>IBM Security</a:t>
            </a:r>
          </a:p>
          <a:p>
            <a:pPr marL="671428" lvl="1" indent="-335714" algn="l">
              <a:lnSpc>
                <a:spcPts val="4353"/>
              </a:lnSpc>
              <a:buFont typeface="Arial"/>
              <a:buChar char="•"/>
            </a:pPr>
            <a:r>
              <a:rPr lang="en-US" sz="3109">
                <a:solidFill>
                  <a:srgbClr val="FFFFFF"/>
                </a:solidFill>
                <a:latin typeface="Cy Grotesk Key"/>
                <a:ea typeface="Cy Grotesk Key"/>
                <a:cs typeface="Cy Grotesk Key"/>
                <a:sym typeface="Cy Grotesk Key"/>
              </a:rPr>
              <a:t>IBM Quantum Computing</a:t>
            </a:r>
          </a:p>
          <a:p>
            <a:pPr algn="l">
              <a:lnSpc>
                <a:spcPts val="4353"/>
              </a:lnSpc>
            </a:pPr>
            <a:endParaRPr lang="en-US" sz="3109">
              <a:solidFill>
                <a:srgbClr val="FFFFFF"/>
              </a:solidFill>
              <a:latin typeface="Cy Grotesk Key"/>
              <a:ea typeface="Cy Grotesk Key"/>
              <a:cs typeface="Cy Grotesk Key"/>
              <a:sym typeface="Cy Grotesk Key"/>
            </a:endParaRPr>
          </a:p>
        </p:txBody>
      </p:sp>
      <p:sp>
        <p:nvSpPr>
          <p:cNvPr id="8" name="TextBox 8"/>
          <p:cNvSpPr txBox="1"/>
          <p:nvPr/>
        </p:nvSpPr>
        <p:spPr>
          <a:xfrm>
            <a:off x="9144000" y="5847740"/>
            <a:ext cx="8115300" cy="2846043"/>
          </a:xfrm>
          <a:prstGeom prst="rect">
            <a:avLst/>
          </a:prstGeom>
        </p:spPr>
        <p:txBody>
          <a:bodyPr lIns="0" tIns="0" rIns="0" bIns="0" rtlCol="0" anchor="t">
            <a:spAutoFit/>
          </a:bodyPr>
          <a:lstStyle/>
          <a:p>
            <a:pPr algn="l">
              <a:lnSpc>
                <a:spcPts val="3781"/>
              </a:lnSpc>
            </a:pPr>
            <a:r>
              <a:rPr lang="en-US" sz="2701">
                <a:solidFill>
                  <a:srgbClr val="FFFFFF"/>
                </a:solidFill>
                <a:latin typeface="Cy Grotesk Key"/>
                <a:ea typeface="Cy Grotesk Key"/>
                <a:cs typeface="Cy Grotesk Key"/>
                <a:sym typeface="Cy Grotesk Key"/>
              </a:rPr>
              <a:t>       </a:t>
            </a:r>
            <a:r>
              <a:rPr lang="en-US" sz="2701" b="1">
                <a:solidFill>
                  <a:srgbClr val="FFFFFF"/>
                </a:solidFill>
                <a:latin typeface="Cy Grotesk Key Bold"/>
                <a:ea typeface="Cy Grotesk Key Bold"/>
                <a:cs typeface="Cy Grotesk Key Bold"/>
                <a:sym typeface="Cy Grotesk Key Bold"/>
              </a:rPr>
              <a:t> Findings:</a:t>
            </a:r>
          </a:p>
          <a:p>
            <a:pPr marL="1749470" lvl="3" indent="-437368" algn="l">
              <a:lnSpc>
                <a:spcPts val="3781"/>
              </a:lnSpc>
              <a:buFont typeface="Arial"/>
              <a:buChar char="￭"/>
            </a:pPr>
            <a:r>
              <a:rPr lang="en-US" sz="2701">
                <a:solidFill>
                  <a:srgbClr val="FFFFFF"/>
                </a:solidFill>
                <a:latin typeface="Cy Grotesk Key"/>
                <a:ea typeface="Cy Grotesk Key"/>
                <a:cs typeface="Cy Grotesk Key"/>
                <a:sym typeface="Cy Grotesk Key"/>
              </a:rPr>
              <a:t>Mobile-friendly with responsive layouts.</a:t>
            </a:r>
          </a:p>
          <a:p>
            <a:pPr marL="1749470" lvl="3" indent="-437368" algn="l">
              <a:lnSpc>
                <a:spcPts val="3781"/>
              </a:lnSpc>
              <a:buFont typeface="Arial"/>
              <a:buChar char="￭"/>
            </a:pPr>
            <a:r>
              <a:rPr lang="en-US" sz="2701">
                <a:solidFill>
                  <a:srgbClr val="FFFFFF"/>
                </a:solidFill>
                <a:latin typeface="Cy Grotesk Key"/>
                <a:ea typeface="Cy Grotesk Key"/>
                <a:cs typeface="Cy Grotesk Key"/>
                <a:sym typeface="Cy Grotesk Key"/>
              </a:rPr>
              <a:t>Room for improvement in page load speed and touch target sizes.</a:t>
            </a:r>
          </a:p>
          <a:p>
            <a:pPr algn="l">
              <a:lnSpc>
                <a:spcPts val="3781"/>
              </a:lnSpc>
            </a:pPr>
            <a:endParaRPr lang="en-US" sz="2701">
              <a:solidFill>
                <a:srgbClr val="FFFFFF"/>
              </a:solidFill>
              <a:latin typeface="Cy Grotesk Key"/>
              <a:ea typeface="Cy Grotesk Key"/>
              <a:cs typeface="Cy Grotesk Key"/>
              <a:sym typeface="Cy Grotesk Key"/>
            </a:endParaRPr>
          </a:p>
        </p:txBody>
      </p:sp>
      <p:sp>
        <p:nvSpPr>
          <p:cNvPr id="9" name="AutoShape 9"/>
          <p:cNvSpPr/>
          <p:nvPr/>
        </p:nvSpPr>
        <p:spPr>
          <a:xfrm>
            <a:off x="1316475" y="5569046"/>
            <a:ext cx="15565994" cy="0"/>
          </a:xfrm>
          <a:prstGeom prst="line">
            <a:avLst/>
          </a:prstGeom>
          <a:ln w="38100" cap="flat">
            <a:solidFill>
              <a:srgbClr val="FFFFFF"/>
            </a:solidFill>
            <a:prstDash val="sysDash"/>
            <a:headEnd type="none" w="sm" len="sm"/>
            <a:tailEnd type="none" w="sm" len="sm"/>
          </a:ln>
        </p:spPr>
        <p:txBody>
          <a:bodyPr/>
          <a:lstStyle/>
          <a:p>
            <a:endParaRPr lang="en-IN"/>
          </a:p>
        </p:txBody>
      </p:sp>
      <p:grpSp>
        <p:nvGrpSpPr>
          <p:cNvPr id="10" name="Group 10"/>
          <p:cNvGrpSpPr/>
          <p:nvPr/>
        </p:nvGrpSpPr>
        <p:grpSpPr>
          <a:xfrm>
            <a:off x="7613086" y="2094481"/>
            <a:ext cx="9269383" cy="3290570"/>
            <a:chOff x="0" y="0"/>
            <a:chExt cx="1436070" cy="509795"/>
          </a:xfrm>
        </p:grpSpPr>
        <p:sp>
          <p:nvSpPr>
            <p:cNvPr id="11" name="Freeform 11"/>
            <p:cNvSpPr/>
            <p:nvPr/>
          </p:nvSpPr>
          <p:spPr>
            <a:xfrm>
              <a:off x="0" y="0"/>
              <a:ext cx="1436070" cy="509795"/>
            </a:xfrm>
            <a:custGeom>
              <a:avLst/>
              <a:gdLst/>
              <a:ahLst/>
              <a:cxnLst/>
              <a:rect l="l" t="t" r="r" b="b"/>
              <a:pathLst>
                <a:path w="1436070" h="509795">
                  <a:moveTo>
                    <a:pt x="0" y="0"/>
                  </a:moveTo>
                  <a:lnTo>
                    <a:pt x="1436070" y="0"/>
                  </a:lnTo>
                  <a:lnTo>
                    <a:pt x="1436070" y="509795"/>
                  </a:lnTo>
                  <a:lnTo>
                    <a:pt x="0" y="509795"/>
                  </a:lnTo>
                  <a:close/>
                </a:path>
              </a:pathLst>
            </a:custGeom>
            <a:blipFill>
              <a:blip r:embed="rId6"/>
              <a:stretch>
                <a:fillRect t="-44015" b="-44015"/>
              </a:stretch>
            </a:blipFill>
          </p:spPr>
          <p:txBody>
            <a:bodyPr/>
            <a:lstStyle/>
            <a:p>
              <a:endParaRPr lang="en-IN"/>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900103">
            <a:off x="4783381" y="-4584197"/>
            <a:ext cx="8939614" cy="10054781"/>
          </a:xfrm>
          <a:custGeom>
            <a:avLst/>
            <a:gdLst/>
            <a:ahLst/>
            <a:cxnLst/>
            <a:rect l="l" t="t" r="r" b="b"/>
            <a:pathLst>
              <a:path w="8939614" h="10054781">
                <a:moveTo>
                  <a:pt x="0" y="0"/>
                </a:moveTo>
                <a:lnTo>
                  <a:pt x="8939615" y="0"/>
                </a:lnTo>
                <a:lnTo>
                  <a:pt x="8939615" y="10054781"/>
                </a:lnTo>
                <a:lnTo>
                  <a:pt x="0" y="10054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564935" y="5261235"/>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597655" y="1359767"/>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2582203" y="4895534"/>
            <a:ext cx="3929867" cy="3321570"/>
            <a:chOff x="0" y="0"/>
            <a:chExt cx="1035027" cy="874817"/>
          </a:xfrm>
        </p:grpSpPr>
        <p:sp>
          <p:nvSpPr>
            <p:cNvPr id="6" name="Freeform 6"/>
            <p:cNvSpPr/>
            <p:nvPr/>
          </p:nvSpPr>
          <p:spPr>
            <a:xfrm>
              <a:off x="0" y="0"/>
              <a:ext cx="1035027" cy="874817"/>
            </a:xfrm>
            <a:custGeom>
              <a:avLst/>
              <a:gdLst/>
              <a:ahLst/>
              <a:cxnLst/>
              <a:rect l="l" t="t" r="r" b="b"/>
              <a:pathLst>
                <a:path w="1035027" h="874817">
                  <a:moveTo>
                    <a:pt x="0" y="0"/>
                  </a:moveTo>
                  <a:lnTo>
                    <a:pt x="1035027" y="0"/>
                  </a:lnTo>
                  <a:lnTo>
                    <a:pt x="1035027" y="874817"/>
                  </a:lnTo>
                  <a:lnTo>
                    <a:pt x="0" y="874817"/>
                  </a:lnTo>
                  <a:close/>
                </a:path>
              </a:pathLst>
            </a:custGeom>
            <a:solidFill>
              <a:srgbClr val="000000">
                <a:alpha val="0"/>
              </a:srgbClr>
            </a:solidFill>
            <a:ln w="28575" cap="sq">
              <a:solidFill>
                <a:srgbClr val="82A6C5"/>
              </a:solidFill>
              <a:prstDash val="solid"/>
              <a:miter/>
            </a:ln>
          </p:spPr>
          <p:txBody>
            <a:bodyPr/>
            <a:lstStyle/>
            <a:p>
              <a:endParaRPr lang="en-IN"/>
            </a:p>
          </p:txBody>
        </p:sp>
        <p:sp>
          <p:nvSpPr>
            <p:cNvPr id="7" name="TextBox 7"/>
            <p:cNvSpPr txBox="1"/>
            <p:nvPr/>
          </p:nvSpPr>
          <p:spPr>
            <a:xfrm>
              <a:off x="0" y="-47625"/>
              <a:ext cx="1035027" cy="922442"/>
            </a:xfrm>
            <a:prstGeom prst="rect">
              <a:avLst/>
            </a:prstGeom>
          </p:spPr>
          <p:txBody>
            <a:bodyPr lIns="50800" tIns="50800" rIns="50800" bIns="50800" rtlCol="0" anchor="ctr"/>
            <a:lstStyle/>
            <a:p>
              <a:pPr algn="ctr">
                <a:lnSpc>
                  <a:spcPts val="2940"/>
                </a:lnSpc>
              </a:pPr>
              <a:endParaRPr/>
            </a:p>
          </p:txBody>
        </p:sp>
      </p:grpSp>
      <p:sp>
        <p:nvSpPr>
          <p:cNvPr id="8" name="Freeform 8"/>
          <p:cNvSpPr/>
          <p:nvPr/>
        </p:nvSpPr>
        <p:spPr>
          <a:xfrm>
            <a:off x="1028700" y="4362848"/>
            <a:ext cx="8084618" cy="4895452"/>
          </a:xfrm>
          <a:custGeom>
            <a:avLst/>
            <a:gdLst/>
            <a:ahLst/>
            <a:cxnLst/>
            <a:rect l="l" t="t" r="r" b="b"/>
            <a:pathLst>
              <a:path w="8084618" h="4895452">
                <a:moveTo>
                  <a:pt x="0" y="0"/>
                </a:moveTo>
                <a:lnTo>
                  <a:pt x="8084618" y="0"/>
                </a:lnTo>
                <a:lnTo>
                  <a:pt x="8084618" y="4895452"/>
                </a:lnTo>
                <a:lnTo>
                  <a:pt x="0" y="4895452"/>
                </a:lnTo>
                <a:lnTo>
                  <a:pt x="0" y="0"/>
                </a:lnTo>
                <a:close/>
              </a:path>
            </a:pathLst>
          </a:custGeom>
          <a:blipFill>
            <a:blip r:embed="rId6"/>
            <a:stretch>
              <a:fillRect t="-4399" b="-4399"/>
            </a:stretch>
          </a:blipFill>
        </p:spPr>
        <p:txBody>
          <a:bodyPr/>
          <a:lstStyle/>
          <a:p>
            <a:endParaRPr lang="en-IN"/>
          </a:p>
        </p:txBody>
      </p:sp>
      <p:sp>
        <p:nvSpPr>
          <p:cNvPr id="9" name="Freeform 9"/>
          <p:cNvSpPr/>
          <p:nvPr/>
        </p:nvSpPr>
        <p:spPr>
          <a:xfrm>
            <a:off x="8983764" y="4362848"/>
            <a:ext cx="8341364" cy="4895452"/>
          </a:xfrm>
          <a:custGeom>
            <a:avLst/>
            <a:gdLst/>
            <a:ahLst/>
            <a:cxnLst/>
            <a:rect l="l" t="t" r="r" b="b"/>
            <a:pathLst>
              <a:path w="8341364" h="4895452">
                <a:moveTo>
                  <a:pt x="0" y="0"/>
                </a:moveTo>
                <a:lnTo>
                  <a:pt x="8341364" y="0"/>
                </a:lnTo>
                <a:lnTo>
                  <a:pt x="8341364" y="4895452"/>
                </a:lnTo>
                <a:lnTo>
                  <a:pt x="0" y="4895452"/>
                </a:lnTo>
                <a:lnTo>
                  <a:pt x="0" y="0"/>
                </a:lnTo>
                <a:close/>
              </a:path>
            </a:pathLst>
          </a:custGeom>
          <a:blipFill>
            <a:blip r:embed="rId7"/>
            <a:stretch>
              <a:fillRect/>
            </a:stretch>
          </a:blipFill>
        </p:spPr>
        <p:txBody>
          <a:bodyPr/>
          <a:lstStyle/>
          <a:p>
            <a:endParaRPr lang="en-IN"/>
          </a:p>
        </p:txBody>
      </p:sp>
      <p:sp>
        <p:nvSpPr>
          <p:cNvPr id="10" name="TextBox 10"/>
          <p:cNvSpPr txBox="1"/>
          <p:nvPr/>
        </p:nvSpPr>
        <p:spPr>
          <a:xfrm>
            <a:off x="3038557" y="2152935"/>
            <a:ext cx="12149523" cy="1176019"/>
          </a:xfrm>
          <a:prstGeom prst="rect">
            <a:avLst/>
          </a:prstGeom>
        </p:spPr>
        <p:txBody>
          <a:bodyPr lIns="0" tIns="0" rIns="0" bIns="0" rtlCol="0" anchor="t">
            <a:spAutoFit/>
          </a:bodyPr>
          <a:lstStyle/>
          <a:p>
            <a:pPr algn="ctr">
              <a:lnSpc>
                <a:spcPts val="8799"/>
              </a:lnSpc>
            </a:pPr>
            <a:r>
              <a:rPr lang="en-US" sz="8799" spc="-791">
                <a:solidFill>
                  <a:srgbClr val="FFFFFF"/>
                </a:solidFill>
                <a:latin typeface="Cy Grotesk Key"/>
                <a:ea typeface="Cy Grotesk Key"/>
                <a:cs typeface="Cy Grotesk Key"/>
                <a:sym typeface="Cy Grotesk Key"/>
              </a:rPr>
              <a:t>Webpage Analysis report</a:t>
            </a:r>
          </a:p>
        </p:txBody>
      </p:sp>
      <p:sp>
        <p:nvSpPr>
          <p:cNvPr id="11" name="TextBox 11"/>
          <p:cNvSpPr txBox="1"/>
          <p:nvPr/>
        </p:nvSpPr>
        <p:spPr>
          <a:xfrm>
            <a:off x="10708386" y="1085850"/>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61738" y="5008064"/>
            <a:ext cx="217274" cy="270872"/>
          </a:xfrm>
          <a:custGeom>
            <a:avLst/>
            <a:gdLst/>
            <a:ahLst/>
            <a:cxnLst/>
            <a:rect l="l" t="t" r="r" b="b"/>
            <a:pathLst>
              <a:path w="217274" h="270872">
                <a:moveTo>
                  <a:pt x="0" y="0"/>
                </a:moveTo>
                <a:lnTo>
                  <a:pt x="217274" y="0"/>
                </a:lnTo>
                <a:lnTo>
                  <a:pt x="217274" y="270872"/>
                </a:lnTo>
                <a:lnTo>
                  <a:pt x="0" y="270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261738" y="7694224"/>
            <a:ext cx="217274" cy="270872"/>
          </a:xfrm>
          <a:custGeom>
            <a:avLst/>
            <a:gdLst/>
            <a:ahLst/>
            <a:cxnLst/>
            <a:rect l="l" t="t" r="r" b="b"/>
            <a:pathLst>
              <a:path w="217274" h="270872">
                <a:moveTo>
                  <a:pt x="0" y="0"/>
                </a:moveTo>
                <a:lnTo>
                  <a:pt x="217274" y="0"/>
                </a:lnTo>
                <a:lnTo>
                  <a:pt x="217274" y="270872"/>
                </a:lnTo>
                <a:lnTo>
                  <a:pt x="0" y="270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2390496" y="-883591"/>
            <a:ext cx="7624982" cy="7224394"/>
          </a:xfrm>
          <a:custGeom>
            <a:avLst/>
            <a:gdLst/>
            <a:ahLst/>
            <a:cxnLst/>
            <a:rect l="l" t="t" r="r" b="b"/>
            <a:pathLst>
              <a:path w="7624982" h="7224394">
                <a:moveTo>
                  <a:pt x="0" y="0"/>
                </a:moveTo>
                <a:lnTo>
                  <a:pt x="7624982" y="0"/>
                </a:lnTo>
                <a:lnTo>
                  <a:pt x="7624982" y="7224395"/>
                </a:lnTo>
                <a:lnTo>
                  <a:pt x="0" y="72243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1405531" y="2728606"/>
            <a:ext cx="2161597" cy="5820187"/>
            <a:chOff x="0" y="0"/>
            <a:chExt cx="334888" cy="901699"/>
          </a:xfrm>
        </p:grpSpPr>
        <p:sp>
          <p:nvSpPr>
            <p:cNvPr id="6" name="Freeform 6"/>
            <p:cNvSpPr/>
            <p:nvPr/>
          </p:nvSpPr>
          <p:spPr>
            <a:xfrm>
              <a:off x="0" y="0"/>
              <a:ext cx="334888" cy="901699"/>
            </a:xfrm>
            <a:custGeom>
              <a:avLst/>
              <a:gdLst/>
              <a:ahLst/>
              <a:cxnLst/>
              <a:rect l="l" t="t" r="r" b="b"/>
              <a:pathLst>
                <a:path w="334888" h="901699">
                  <a:moveTo>
                    <a:pt x="0" y="0"/>
                  </a:moveTo>
                  <a:lnTo>
                    <a:pt x="334888" y="0"/>
                  </a:lnTo>
                  <a:lnTo>
                    <a:pt x="334888" y="901699"/>
                  </a:lnTo>
                  <a:lnTo>
                    <a:pt x="0" y="901699"/>
                  </a:lnTo>
                  <a:close/>
                </a:path>
              </a:pathLst>
            </a:custGeom>
            <a:blipFill>
              <a:blip r:embed="rId6"/>
              <a:stretch>
                <a:fillRect l="-1008" r="-303125"/>
              </a:stretch>
            </a:blipFill>
          </p:spPr>
          <p:txBody>
            <a:bodyPr/>
            <a:lstStyle/>
            <a:p>
              <a:endParaRPr lang="en-IN"/>
            </a:p>
          </p:txBody>
        </p:sp>
      </p:grpSp>
      <p:grpSp>
        <p:nvGrpSpPr>
          <p:cNvPr id="7" name="Group 7"/>
          <p:cNvGrpSpPr/>
          <p:nvPr/>
        </p:nvGrpSpPr>
        <p:grpSpPr>
          <a:xfrm>
            <a:off x="3803265" y="2728606"/>
            <a:ext cx="2161597" cy="5820187"/>
            <a:chOff x="0" y="0"/>
            <a:chExt cx="334888" cy="901699"/>
          </a:xfrm>
        </p:grpSpPr>
        <p:sp>
          <p:nvSpPr>
            <p:cNvPr id="8" name="Freeform 8"/>
            <p:cNvSpPr/>
            <p:nvPr/>
          </p:nvSpPr>
          <p:spPr>
            <a:xfrm>
              <a:off x="0" y="0"/>
              <a:ext cx="334888" cy="901699"/>
            </a:xfrm>
            <a:custGeom>
              <a:avLst/>
              <a:gdLst/>
              <a:ahLst/>
              <a:cxnLst/>
              <a:rect l="l" t="t" r="r" b="b"/>
              <a:pathLst>
                <a:path w="334888" h="901699">
                  <a:moveTo>
                    <a:pt x="0" y="0"/>
                  </a:moveTo>
                  <a:lnTo>
                    <a:pt x="334888" y="0"/>
                  </a:lnTo>
                  <a:lnTo>
                    <a:pt x="334888" y="901699"/>
                  </a:lnTo>
                  <a:lnTo>
                    <a:pt x="0" y="901699"/>
                  </a:lnTo>
                  <a:close/>
                </a:path>
              </a:pathLst>
            </a:custGeom>
            <a:blipFill>
              <a:blip r:embed="rId6"/>
              <a:stretch>
                <a:fillRect l="-113747" r="-190386"/>
              </a:stretch>
            </a:blipFill>
          </p:spPr>
          <p:txBody>
            <a:bodyPr/>
            <a:lstStyle/>
            <a:p>
              <a:endParaRPr lang="en-IN"/>
            </a:p>
          </p:txBody>
        </p:sp>
      </p:grpSp>
      <p:grpSp>
        <p:nvGrpSpPr>
          <p:cNvPr id="9" name="Group 9"/>
          <p:cNvGrpSpPr/>
          <p:nvPr/>
        </p:nvGrpSpPr>
        <p:grpSpPr>
          <a:xfrm>
            <a:off x="6202987" y="2728606"/>
            <a:ext cx="2161597" cy="5820187"/>
            <a:chOff x="0" y="0"/>
            <a:chExt cx="334888" cy="901699"/>
          </a:xfrm>
        </p:grpSpPr>
        <p:sp>
          <p:nvSpPr>
            <p:cNvPr id="10" name="Freeform 10"/>
            <p:cNvSpPr/>
            <p:nvPr/>
          </p:nvSpPr>
          <p:spPr>
            <a:xfrm>
              <a:off x="0" y="0"/>
              <a:ext cx="334888" cy="901699"/>
            </a:xfrm>
            <a:custGeom>
              <a:avLst/>
              <a:gdLst/>
              <a:ahLst/>
              <a:cxnLst/>
              <a:rect l="l" t="t" r="r" b="b"/>
              <a:pathLst>
                <a:path w="334888" h="901699">
                  <a:moveTo>
                    <a:pt x="0" y="0"/>
                  </a:moveTo>
                  <a:lnTo>
                    <a:pt x="334888" y="0"/>
                  </a:lnTo>
                  <a:lnTo>
                    <a:pt x="334888" y="901699"/>
                  </a:lnTo>
                  <a:lnTo>
                    <a:pt x="0" y="901699"/>
                  </a:lnTo>
                  <a:close/>
                </a:path>
              </a:pathLst>
            </a:custGeom>
            <a:blipFill>
              <a:blip r:embed="rId6"/>
              <a:stretch>
                <a:fillRect l="-224671" r="-79461"/>
              </a:stretch>
            </a:blipFill>
          </p:spPr>
          <p:txBody>
            <a:bodyPr/>
            <a:lstStyle/>
            <a:p>
              <a:endParaRPr lang="en-IN"/>
            </a:p>
          </p:txBody>
        </p:sp>
      </p:grpSp>
      <p:sp>
        <p:nvSpPr>
          <p:cNvPr id="11" name="Freeform 11"/>
          <p:cNvSpPr/>
          <p:nvPr/>
        </p:nvSpPr>
        <p:spPr>
          <a:xfrm>
            <a:off x="8539896" y="1051893"/>
            <a:ext cx="1878233" cy="1878233"/>
          </a:xfrm>
          <a:custGeom>
            <a:avLst/>
            <a:gdLst/>
            <a:ahLst/>
            <a:cxnLst/>
            <a:rect l="l" t="t" r="r" b="b"/>
            <a:pathLst>
              <a:path w="1878233" h="1878233">
                <a:moveTo>
                  <a:pt x="0" y="0"/>
                </a:moveTo>
                <a:lnTo>
                  <a:pt x="1878233" y="0"/>
                </a:lnTo>
                <a:lnTo>
                  <a:pt x="1878233" y="1878233"/>
                </a:lnTo>
                <a:lnTo>
                  <a:pt x="0" y="1878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2" name="Freeform 12"/>
          <p:cNvSpPr/>
          <p:nvPr/>
        </p:nvSpPr>
        <p:spPr>
          <a:xfrm flipH="1" flipV="1">
            <a:off x="12121008" y="-2196746"/>
            <a:ext cx="8391103" cy="6497278"/>
          </a:xfrm>
          <a:custGeom>
            <a:avLst/>
            <a:gdLst/>
            <a:ahLst/>
            <a:cxnLst/>
            <a:rect l="l" t="t" r="r" b="b"/>
            <a:pathLst>
              <a:path w="8391103" h="6497278">
                <a:moveTo>
                  <a:pt x="8391103" y="6497278"/>
                </a:moveTo>
                <a:lnTo>
                  <a:pt x="0" y="6497278"/>
                </a:lnTo>
                <a:lnTo>
                  <a:pt x="0" y="0"/>
                </a:lnTo>
                <a:lnTo>
                  <a:pt x="8391103" y="0"/>
                </a:lnTo>
                <a:lnTo>
                  <a:pt x="8391103" y="6497278"/>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3" name="TextBox 13"/>
          <p:cNvSpPr txBox="1"/>
          <p:nvPr/>
        </p:nvSpPr>
        <p:spPr>
          <a:xfrm>
            <a:off x="9144000" y="3110963"/>
            <a:ext cx="5480457" cy="2032537"/>
          </a:xfrm>
          <a:prstGeom prst="rect">
            <a:avLst/>
          </a:prstGeom>
        </p:spPr>
        <p:txBody>
          <a:bodyPr lIns="0" tIns="0" rIns="0" bIns="0" rtlCol="0" anchor="t">
            <a:spAutoFit/>
          </a:bodyPr>
          <a:lstStyle/>
          <a:p>
            <a:pPr algn="l">
              <a:lnSpc>
                <a:spcPts val="5249"/>
              </a:lnSpc>
            </a:pPr>
            <a:r>
              <a:rPr lang="en-US" sz="5249" spc="-472">
                <a:solidFill>
                  <a:srgbClr val="FFFFFF"/>
                </a:solidFill>
                <a:latin typeface="Cy Grotesk Key"/>
                <a:ea typeface="Cy Grotesk Key"/>
                <a:cs typeface="Cy Grotesk Key"/>
                <a:sym typeface="Cy Grotesk Key"/>
              </a:rPr>
              <a:t>Identifying Areas for Improvement</a:t>
            </a:r>
          </a:p>
          <a:p>
            <a:pPr algn="l">
              <a:lnSpc>
                <a:spcPts val="5249"/>
              </a:lnSpc>
            </a:pPr>
            <a:endParaRPr lang="en-US" sz="5249" spc="-472">
              <a:solidFill>
                <a:srgbClr val="FFFFFF"/>
              </a:solidFill>
              <a:latin typeface="Cy Grotesk Key"/>
              <a:ea typeface="Cy Grotesk Key"/>
              <a:cs typeface="Cy Grotesk Key"/>
              <a:sym typeface="Cy Grotesk Key"/>
            </a:endParaRPr>
          </a:p>
        </p:txBody>
      </p:sp>
      <p:sp>
        <p:nvSpPr>
          <p:cNvPr id="14" name="TextBox 14"/>
          <p:cNvSpPr txBox="1"/>
          <p:nvPr/>
        </p:nvSpPr>
        <p:spPr>
          <a:xfrm>
            <a:off x="10331555" y="1491873"/>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15" name="TextBox 15"/>
          <p:cNvSpPr txBox="1"/>
          <p:nvPr/>
        </p:nvSpPr>
        <p:spPr>
          <a:xfrm>
            <a:off x="9653449" y="4899770"/>
            <a:ext cx="7605851" cy="2929890"/>
          </a:xfrm>
          <a:prstGeom prst="rect">
            <a:avLst/>
          </a:prstGeom>
        </p:spPr>
        <p:txBody>
          <a:bodyPr lIns="0" tIns="0" rIns="0" bIns="0" rtlCol="0" anchor="t">
            <a:spAutoFit/>
          </a:bodyPr>
          <a:lstStyle/>
          <a:p>
            <a:pPr algn="l">
              <a:lnSpc>
                <a:spcPts val="3359"/>
              </a:lnSpc>
            </a:pPr>
            <a:r>
              <a:rPr lang="en-US" sz="2400">
                <a:solidFill>
                  <a:srgbClr val="FFFFFF"/>
                </a:solidFill>
                <a:latin typeface="Cy Grotesk Key"/>
                <a:ea typeface="Cy Grotesk Key"/>
                <a:cs typeface="Cy Grotesk Key"/>
                <a:sym typeface="Cy Grotesk Key"/>
              </a:rPr>
              <a:t>Mistakes:</a:t>
            </a:r>
          </a:p>
          <a:p>
            <a:pPr marL="518160" lvl="1" indent="-259080" algn="l">
              <a:lnSpc>
                <a:spcPts val="3359"/>
              </a:lnSpc>
              <a:buFont typeface="Arial"/>
              <a:buChar char="•"/>
            </a:pPr>
            <a:r>
              <a:rPr lang="en-US" sz="2400">
                <a:solidFill>
                  <a:srgbClr val="FFFFFF"/>
                </a:solidFill>
                <a:latin typeface="Cy Grotesk Key"/>
                <a:ea typeface="Cy Grotesk Key"/>
                <a:cs typeface="Cy Grotesk Key"/>
                <a:sym typeface="Cy Grotesk Key"/>
              </a:rPr>
              <a:t>Cluttered Layout</a:t>
            </a:r>
          </a:p>
          <a:p>
            <a:pPr marL="518160" lvl="1" indent="-259080" algn="l">
              <a:lnSpc>
                <a:spcPts val="3359"/>
              </a:lnSpc>
              <a:buFont typeface="Arial"/>
              <a:buChar char="•"/>
            </a:pPr>
            <a:r>
              <a:rPr lang="en-US" sz="2400">
                <a:solidFill>
                  <a:srgbClr val="FFFFFF"/>
                </a:solidFill>
                <a:latin typeface="Cy Grotesk Key"/>
                <a:ea typeface="Cy Grotesk Key"/>
                <a:cs typeface="Cy Grotesk Key"/>
                <a:sym typeface="Cy Grotesk Key"/>
              </a:rPr>
              <a:t>Slow Loading Times</a:t>
            </a:r>
          </a:p>
          <a:p>
            <a:pPr marL="518160" lvl="1" indent="-259080" algn="l">
              <a:lnSpc>
                <a:spcPts val="3359"/>
              </a:lnSpc>
              <a:buFont typeface="Arial"/>
              <a:buChar char="•"/>
            </a:pPr>
            <a:r>
              <a:rPr lang="en-US" sz="2400">
                <a:solidFill>
                  <a:srgbClr val="FFFFFF"/>
                </a:solidFill>
                <a:latin typeface="Cy Grotesk Key"/>
                <a:ea typeface="Cy Grotesk Key"/>
                <a:cs typeface="Cy Grotesk Key"/>
                <a:sym typeface="Cy Grotesk Key"/>
              </a:rPr>
              <a:t>Inconsistent Design Elements</a:t>
            </a:r>
          </a:p>
          <a:p>
            <a:pPr marL="518160" lvl="1" indent="-259080" algn="l">
              <a:lnSpc>
                <a:spcPts val="3359"/>
              </a:lnSpc>
              <a:buFont typeface="Arial"/>
              <a:buChar char="•"/>
            </a:pPr>
            <a:r>
              <a:rPr lang="en-US" sz="2400">
                <a:solidFill>
                  <a:srgbClr val="FFFFFF"/>
                </a:solidFill>
                <a:latin typeface="Cy Grotesk Key"/>
                <a:ea typeface="Cy Grotesk Key"/>
                <a:cs typeface="Cy Grotesk Key"/>
                <a:sym typeface="Cy Grotesk Key"/>
              </a:rPr>
              <a:t>Overwhelming Amount of Text</a:t>
            </a:r>
          </a:p>
          <a:p>
            <a:pPr marL="518160" lvl="1" indent="-259080" algn="l">
              <a:lnSpc>
                <a:spcPts val="3359"/>
              </a:lnSpc>
              <a:buFont typeface="Arial"/>
              <a:buChar char="•"/>
            </a:pPr>
            <a:r>
              <a:rPr lang="en-US" sz="2400">
                <a:solidFill>
                  <a:srgbClr val="FFFFFF"/>
                </a:solidFill>
                <a:latin typeface="Cy Grotesk Key"/>
                <a:ea typeface="Cy Grotesk Key"/>
                <a:cs typeface="Cy Grotesk Key"/>
                <a:sym typeface="Cy Grotesk Key"/>
              </a:rPr>
              <a:t>Lack of Clear CTAs</a:t>
            </a:r>
          </a:p>
          <a:p>
            <a:pPr algn="l">
              <a:lnSpc>
                <a:spcPts val="3359"/>
              </a:lnSpc>
            </a:pPr>
            <a:endParaRPr lang="en-US" sz="2400">
              <a:solidFill>
                <a:srgbClr val="FFFFFF"/>
              </a:solidFill>
              <a:latin typeface="Cy Grotesk Key"/>
              <a:ea typeface="Cy Grotesk Key"/>
              <a:cs typeface="Cy Grotesk Key"/>
              <a:sym typeface="Cy Grotesk Key"/>
            </a:endParaRPr>
          </a:p>
        </p:txBody>
      </p:sp>
      <p:sp>
        <p:nvSpPr>
          <p:cNvPr id="16" name="TextBox 16"/>
          <p:cNvSpPr txBox="1"/>
          <p:nvPr/>
        </p:nvSpPr>
        <p:spPr>
          <a:xfrm>
            <a:off x="9717137" y="7609809"/>
            <a:ext cx="7605851" cy="2091690"/>
          </a:xfrm>
          <a:prstGeom prst="rect">
            <a:avLst/>
          </a:prstGeom>
        </p:spPr>
        <p:txBody>
          <a:bodyPr lIns="0" tIns="0" rIns="0" bIns="0" rtlCol="0" anchor="t">
            <a:spAutoFit/>
          </a:bodyPr>
          <a:lstStyle/>
          <a:p>
            <a:pPr algn="l">
              <a:lnSpc>
                <a:spcPts val="3359"/>
              </a:lnSpc>
            </a:pPr>
            <a:r>
              <a:rPr lang="en-US" sz="2400">
                <a:solidFill>
                  <a:srgbClr val="FFFFFF"/>
                </a:solidFill>
                <a:latin typeface="Cy Grotesk Key"/>
                <a:ea typeface="Cy Grotesk Key"/>
                <a:cs typeface="Cy Grotesk Key"/>
                <a:sym typeface="Cy Grotesk Key"/>
              </a:rPr>
              <a:t>Recommendations:</a:t>
            </a:r>
          </a:p>
          <a:p>
            <a:pPr marL="518160" lvl="1" indent="-259080" algn="l">
              <a:lnSpc>
                <a:spcPts val="3359"/>
              </a:lnSpc>
              <a:buFont typeface="Arial"/>
              <a:buChar char="•"/>
            </a:pPr>
            <a:r>
              <a:rPr lang="en-US" sz="2400">
                <a:solidFill>
                  <a:srgbClr val="FFFFFF"/>
                </a:solidFill>
                <a:latin typeface="Cy Grotesk Key"/>
                <a:ea typeface="Cy Grotesk Key"/>
                <a:cs typeface="Cy Grotesk Key"/>
                <a:sym typeface="Cy Grotesk Key"/>
              </a:rPr>
              <a:t>Simplify layout, optimize for speed, maintain design consistency, break up text, and enhance CTAs.</a:t>
            </a:r>
          </a:p>
          <a:p>
            <a:pPr algn="l">
              <a:lnSpc>
                <a:spcPts val="3359"/>
              </a:lnSpc>
            </a:pPr>
            <a:endParaRPr lang="en-US" sz="2400">
              <a:solidFill>
                <a:srgbClr val="FFFFFF"/>
              </a:solidFill>
              <a:latin typeface="Cy Grotesk Key"/>
              <a:ea typeface="Cy Grotesk Key"/>
              <a:cs typeface="Cy Grotesk Key"/>
              <a:sym typeface="Cy Grotesk Key"/>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718186" y="-2863144"/>
            <a:ext cx="8235143" cy="7471521"/>
          </a:xfrm>
          <a:custGeom>
            <a:avLst/>
            <a:gdLst/>
            <a:ahLst/>
            <a:cxnLst/>
            <a:rect l="l" t="t" r="r" b="b"/>
            <a:pathLst>
              <a:path w="8235143" h="7471521">
                <a:moveTo>
                  <a:pt x="0" y="0"/>
                </a:moveTo>
                <a:lnTo>
                  <a:pt x="8235143" y="0"/>
                </a:lnTo>
                <a:lnTo>
                  <a:pt x="8235143" y="7471521"/>
                </a:lnTo>
                <a:lnTo>
                  <a:pt x="0" y="7471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9302482" y="2711523"/>
            <a:ext cx="7579986" cy="5837270"/>
            <a:chOff x="0" y="0"/>
            <a:chExt cx="1996375" cy="1537388"/>
          </a:xfrm>
        </p:grpSpPr>
        <p:sp>
          <p:nvSpPr>
            <p:cNvPr id="4" name="Freeform 4"/>
            <p:cNvSpPr/>
            <p:nvPr/>
          </p:nvSpPr>
          <p:spPr>
            <a:xfrm>
              <a:off x="0" y="0"/>
              <a:ext cx="1996375" cy="1537388"/>
            </a:xfrm>
            <a:custGeom>
              <a:avLst/>
              <a:gdLst/>
              <a:ahLst/>
              <a:cxnLst/>
              <a:rect l="l" t="t" r="r" b="b"/>
              <a:pathLst>
                <a:path w="1996375" h="1537388">
                  <a:moveTo>
                    <a:pt x="0" y="0"/>
                  </a:moveTo>
                  <a:lnTo>
                    <a:pt x="1996375" y="0"/>
                  </a:lnTo>
                  <a:lnTo>
                    <a:pt x="1996375" y="1537388"/>
                  </a:lnTo>
                  <a:lnTo>
                    <a:pt x="0" y="1537388"/>
                  </a:lnTo>
                  <a:close/>
                </a:path>
              </a:pathLst>
            </a:custGeom>
            <a:solidFill>
              <a:srgbClr val="000000"/>
            </a:solidFill>
            <a:ln w="28575" cap="sq">
              <a:solidFill>
                <a:srgbClr val="FFFFFF"/>
              </a:solidFill>
              <a:prstDash val="solid"/>
              <a:miter/>
            </a:ln>
          </p:spPr>
          <p:txBody>
            <a:bodyPr/>
            <a:lstStyle/>
            <a:p>
              <a:endParaRPr lang="en-IN"/>
            </a:p>
          </p:txBody>
        </p:sp>
        <p:sp>
          <p:nvSpPr>
            <p:cNvPr id="5" name="TextBox 5"/>
            <p:cNvSpPr txBox="1"/>
            <p:nvPr/>
          </p:nvSpPr>
          <p:spPr>
            <a:xfrm>
              <a:off x="0" y="-47625"/>
              <a:ext cx="1996375" cy="1585013"/>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rot="3024008">
            <a:off x="-2965477" y="4953018"/>
            <a:ext cx="8374476" cy="8466842"/>
          </a:xfrm>
          <a:custGeom>
            <a:avLst/>
            <a:gdLst/>
            <a:ahLst/>
            <a:cxnLst/>
            <a:rect l="l" t="t" r="r" b="b"/>
            <a:pathLst>
              <a:path w="8374476" h="8466842">
                <a:moveTo>
                  <a:pt x="0" y="0"/>
                </a:moveTo>
                <a:lnTo>
                  <a:pt x="8374476" y="0"/>
                </a:lnTo>
                <a:lnTo>
                  <a:pt x="8374476" y="8466842"/>
                </a:lnTo>
                <a:lnTo>
                  <a:pt x="0" y="8466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7" name="Group 7"/>
          <p:cNvGrpSpPr/>
          <p:nvPr/>
        </p:nvGrpSpPr>
        <p:grpSpPr>
          <a:xfrm>
            <a:off x="1405531" y="5514999"/>
            <a:ext cx="7430226" cy="3033794"/>
            <a:chOff x="0" y="0"/>
            <a:chExt cx="1151136" cy="470014"/>
          </a:xfrm>
        </p:grpSpPr>
        <p:sp>
          <p:nvSpPr>
            <p:cNvPr id="8" name="Freeform 8"/>
            <p:cNvSpPr/>
            <p:nvPr/>
          </p:nvSpPr>
          <p:spPr>
            <a:xfrm>
              <a:off x="0" y="0"/>
              <a:ext cx="1151136" cy="470014"/>
            </a:xfrm>
            <a:custGeom>
              <a:avLst/>
              <a:gdLst/>
              <a:ahLst/>
              <a:cxnLst/>
              <a:rect l="l" t="t" r="r" b="b"/>
              <a:pathLst>
                <a:path w="1151136" h="470014">
                  <a:moveTo>
                    <a:pt x="0" y="0"/>
                  </a:moveTo>
                  <a:lnTo>
                    <a:pt x="1151136" y="0"/>
                  </a:lnTo>
                  <a:lnTo>
                    <a:pt x="1151136" y="470014"/>
                  </a:lnTo>
                  <a:lnTo>
                    <a:pt x="0" y="470014"/>
                  </a:lnTo>
                  <a:close/>
                </a:path>
              </a:pathLst>
            </a:custGeom>
            <a:blipFill>
              <a:blip r:embed="rId6"/>
              <a:stretch>
                <a:fillRect t="-31663" b="-31663"/>
              </a:stretch>
            </a:blipFill>
          </p:spPr>
          <p:txBody>
            <a:bodyPr/>
            <a:lstStyle/>
            <a:p>
              <a:endParaRPr lang="en-IN"/>
            </a:p>
          </p:txBody>
        </p:sp>
      </p:grpSp>
      <p:sp>
        <p:nvSpPr>
          <p:cNvPr id="9" name="TextBox 9"/>
          <p:cNvSpPr txBox="1"/>
          <p:nvPr/>
        </p:nvSpPr>
        <p:spPr>
          <a:xfrm>
            <a:off x="10331555" y="1491873"/>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10" name="TextBox 10"/>
          <p:cNvSpPr txBox="1"/>
          <p:nvPr/>
        </p:nvSpPr>
        <p:spPr>
          <a:xfrm>
            <a:off x="1405531" y="2692937"/>
            <a:ext cx="6308375" cy="2553600"/>
          </a:xfrm>
          <a:prstGeom prst="rect">
            <a:avLst/>
          </a:prstGeom>
        </p:spPr>
        <p:txBody>
          <a:bodyPr lIns="0" tIns="0" rIns="0" bIns="0" rtlCol="0" anchor="t">
            <a:spAutoFit/>
          </a:bodyPr>
          <a:lstStyle/>
          <a:p>
            <a:pPr algn="l">
              <a:lnSpc>
                <a:spcPts val="6605"/>
              </a:lnSpc>
            </a:pPr>
            <a:r>
              <a:rPr lang="en-US" sz="6605" spc="-594">
                <a:solidFill>
                  <a:srgbClr val="FFFFFF"/>
                </a:solidFill>
                <a:latin typeface="Cy Grotesk Key"/>
                <a:ea typeface="Cy Grotesk Key"/>
                <a:cs typeface="Cy Grotesk Key"/>
                <a:sym typeface="Cy Grotesk Key"/>
              </a:rPr>
              <a:t>Best Practices for an Effective Website</a:t>
            </a:r>
          </a:p>
        </p:txBody>
      </p:sp>
      <p:sp>
        <p:nvSpPr>
          <p:cNvPr id="11" name="TextBox 11"/>
          <p:cNvSpPr txBox="1"/>
          <p:nvPr/>
        </p:nvSpPr>
        <p:spPr>
          <a:xfrm>
            <a:off x="9520397" y="2908209"/>
            <a:ext cx="7144156" cy="5847394"/>
          </a:xfrm>
          <a:prstGeom prst="rect">
            <a:avLst/>
          </a:prstGeom>
        </p:spPr>
        <p:txBody>
          <a:bodyPr lIns="0" tIns="0" rIns="0" bIns="0" rtlCol="0" anchor="t">
            <a:spAutoFit/>
          </a:bodyPr>
          <a:lstStyle/>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Simplicity in Design</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Fully Responsive Layout</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Consistent Branding</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Fast Load Times</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Clear and Intuitive Navigation</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Accessible Content for All Users</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High-Quality Engaging Visuals</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Strong and Visible CTAs</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SEO-Friendly Structure</a:t>
            </a:r>
          </a:p>
          <a:p>
            <a:pPr marL="655829" lvl="1" indent="-327914" algn="l">
              <a:lnSpc>
                <a:spcPts val="4252"/>
              </a:lnSpc>
              <a:buFont typeface="Arial"/>
              <a:buChar char="•"/>
            </a:pPr>
            <a:r>
              <a:rPr lang="en-US" sz="3037">
                <a:solidFill>
                  <a:srgbClr val="FFFFFF"/>
                </a:solidFill>
                <a:latin typeface="Cy Grotesk Key"/>
                <a:ea typeface="Cy Grotesk Key"/>
                <a:cs typeface="Cy Grotesk Key"/>
                <a:sym typeface="Cy Grotesk Key"/>
              </a:rPr>
              <a:t>Regular Testing and Iteration</a:t>
            </a:r>
          </a:p>
          <a:p>
            <a:pPr marL="655829" lvl="1" indent="-327914" algn="l">
              <a:lnSpc>
                <a:spcPts val="4252"/>
              </a:lnSpc>
              <a:buFont typeface="Arial"/>
              <a:buChar char="•"/>
            </a:pPr>
            <a:endParaRPr lang="en-US" sz="3037">
              <a:solidFill>
                <a:srgbClr val="FFFFFF"/>
              </a:solidFill>
              <a:latin typeface="Cy Grotesk Key"/>
              <a:ea typeface="Cy Grotesk Key"/>
              <a:cs typeface="Cy Grotesk Key"/>
              <a:sym typeface="Cy Grotesk Key"/>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H="1">
            <a:off x="12298855" y="7300579"/>
            <a:ext cx="19050" cy="2319091"/>
          </a:xfrm>
          <a:prstGeom prst="line">
            <a:avLst/>
          </a:prstGeom>
          <a:ln w="38100" cap="flat">
            <a:solidFill>
              <a:srgbClr val="FFFFFF"/>
            </a:solidFill>
            <a:prstDash val="sysDash"/>
            <a:headEnd type="none" w="sm" len="sm"/>
            <a:tailEnd type="none" w="sm" len="sm"/>
          </a:ln>
        </p:spPr>
        <p:txBody>
          <a:bodyPr/>
          <a:lstStyle/>
          <a:p>
            <a:endParaRPr lang="en-IN"/>
          </a:p>
        </p:txBody>
      </p:sp>
      <p:grpSp>
        <p:nvGrpSpPr>
          <p:cNvPr id="3" name="Group 3"/>
          <p:cNvGrpSpPr/>
          <p:nvPr/>
        </p:nvGrpSpPr>
        <p:grpSpPr>
          <a:xfrm>
            <a:off x="9335095" y="2946888"/>
            <a:ext cx="7547374" cy="3290570"/>
            <a:chOff x="0" y="0"/>
            <a:chExt cx="1169286" cy="509795"/>
          </a:xfrm>
        </p:grpSpPr>
        <p:sp>
          <p:nvSpPr>
            <p:cNvPr id="4" name="Freeform 4"/>
            <p:cNvSpPr/>
            <p:nvPr/>
          </p:nvSpPr>
          <p:spPr>
            <a:xfrm>
              <a:off x="0" y="0"/>
              <a:ext cx="1169286" cy="509795"/>
            </a:xfrm>
            <a:custGeom>
              <a:avLst/>
              <a:gdLst/>
              <a:ahLst/>
              <a:cxnLst/>
              <a:rect l="l" t="t" r="r" b="b"/>
              <a:pathLst>
                <a:path w="1169286" h="509795">
                  <a:moveTo>
                    <a:pt x="0" y="0"/>
                  </a:moveTo>
                  <a:lnTo>
                    <a:pt x="1169286" y="0"/>
                  </a:lnTo>
                  <a:lnTo>
                    <a:pt x="1169286" y="509795"/>
                  </a:lnTo>
                  <a:lnTo>
                    <a:pt x="0" y="509795"/>
                  </a:lnTo>
                  <a:close/>
                </a:path>
              </a:pathLst>
            </a:custGeom>
            <a:blipFill>
              <a:blip r:embed="rId2"/>
              <a:stretch>
                <a:fillRect t="-26406" b="-26406"/>
              </a:stretch>
            </a:blipFill>
          </p:spPr>
          <p:txBody>
            <a:bodyPr/>
            <a:lstStyle/>
            <a:p>
              <a:endParaRPr lang="en-IN"/>
            </a:p>
          </p:txBody>
        </p:sp>
      </p:grpSp>
      <p:sp>
        <p:nvSpPr>
          <p:cNvPr id="5" name="Freeform 5"/>
          <p:cNvSpPr/>
          <p:nvPr/>
        </p:nvSpPr>
        <p:spPr>
          <a:xfrm rot="876388">
            <a:off x="5042141" y="-2918869"/>
            <a:ext cx="6413971" cy="7505711"/>
          </a:xfrm>
          <a:custGeom>
            <a:avLst/>
            <a:gdLst/>
            <a:ahLst/>
            <a:cxnLst/>
            <a:rect l="l" t="t" r="r" b="b"/>
            <a:pathLst>
              <a:path w="6413971" h="7505711">
                <a:moveTo>
                  <a:pt x="0" y="0"/>
                </a:moveTo>
                <a:lnTo>
                  <a:pt x="6413971" y="0"/>
                </a:lnTo>
                <a:lnTo>
                  <a:pt x="6413971" y="7505710"/>
                </a:lnTo>
                <a:lnTo>
                  <a:pt x="0" y="7505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10331555" y="1491873"/>
            <a:ext cx="6550914" cy="424180"/>
          </a:xfrm>
          <a:prstGeom prst="rect">
            <a:avLst/>
          </a:prstGeom>
        </p:spPr>
        <p:txBody>
          <a:bodyPr lIns="0" tIns="0" rIns="0" bIns="0" rtlCol="0" anchor="t">
            <a:spAutoFit/>
          </a:bodyPr>
          <a:lstStyle/>
          <a:p>
            <a:pPr algn="r">
              <a:lnSpc>
                <a:spcPts val="3200"/>
              </a:lnSpc>
            </a:pPr>
            <a:r>
              <a:rPr lang="en-US" sz="3200">
                <a:solidFill>
                  <a:srgbClr val="FFFFFF"/>
                </a:solidFill>
                <a:latin typeface="Cy Grotesk Key"/>
                <a:ea typeface="Cy Grotesk Key"/>
                <a:cs typeface="Cy Grotesk Key"/>
                <a:sym typeface="Cy Grotesk Key"/>
              </a:rPr>
              <a:t>WEBSITE ANALYSIS</a:t>
            </a:r>
          </a:p>
        </p:txBody>
      </p:sp>
      <p:sp>
        <p:nvSpPr>
          <p:cNvPr id="7" name="TextBox 7"/>
          <p:cNvSpPr txBox="1"/>
          <p:nvPr/>
        </p:nvSpPr>
        <p:spPr>
          <a:xfrm>
            <a:off x="1405531" y="3959952"/>
            <a:ext cx="7719419" cy="1780653"/>
          </a:xfrm>
          <a:prstGeom prst="rect">
            <a:avLst/>
          </a:prstGeom>
        </p:spPr>
        <p:txBody>
          <a:bodyPr lIns="0" tIns="0" rIns="0" bIns="0" rtlCol="0" anchor="t">
            <a:spAutoFit/>
          </a:bodyPr>
          <a:lstStyle/>
          <a:p>
            <a:pPr algn="l">
              <a:lnSpc>
                <a:spcPts val="6833"/>
              </a:lnSpc>
            </a:pPr>
            <a:r>
              <a:rPr lang="en-US" sz="6833" spc="-615">
                <a:solidFill>
                  <a:srgbClr val="FFFFFF"/>
                </a:solidFill>
                <a:latin typeface="Cy Grotesk Key"/>
                <a:ea typeface="Cy Grotesk Key"/>
                <a:cs typeface="Cy Grotesk Key"/>
                <a:sym typeface="Cy Grotesk Key"/>
              </a:rPr>
              <a:t>Summary and Next Steps</a:t>
            </a:r>
          </a:p>
        </p:txBody>
      </p:sp>
      <p:sp>
        <p:nvSpPr>
          <p:cNvPr id="8" name="TextBox 8"/>
          <p:cNvSpPr txBox="1"/>
          <p:nvPr/>
        </p:nvSpPr>
        <p:spPr>
          <a:xfrm>
            <a:off x="1405531" y="7243429"/>
            <a:ext cx="5214785" cy="2376241"/>
          </a:xfrm>
          <a:prstGeom prst="rect">
            <a:avLst/>
          </a:prstGeom>
        </p:spPr>
        <p:txBody>
          <a:bodyPr lIns="0" tIns="0" rIns="0" bIns="0" rtlCol="0" anchor="t">
            <a:spAutoFit/>
          </a:bodyPr>
          <a:lstStyle/>
          <a:p>
            <a:pPr algn="l">
              <a:lnSpc>
                <a:spcPts val="3829"/>
              </a:lnSpc>
            </a:pPr>
            <a:r>
              <a:rPr lang="en-US" sz="2735">
                <a:solidFill>
                  <a:srgbClr val="FFFFFF"/>
                </a:solidFill>
                <a:latin typeface="Cy Grotesk Key"/>
                <a:ea typeface="Cy Grotesk Key"/>
                <a:cs typeface="Cy Grotesk Key"/>
                <a:sym typeface="Cy Grotesk Key"/>
              </a:rPr>
              <a:t>Summary: IBM’s website has strong foundations but can benefit from targeted improvements in design, UX, and performance.</a:t>
            </a:r>
          </a:p>
        </p:txBody>
      </p:sp>
      <p:sp>
        <p:nvSpPr>
          <p:cNvPr id="9" name="TextBox 9"/>
          <p:cNvSpPr txBox="1"/>
          <p:nvPr/>
        </p:nvSpPr>
        <p:spPr>
          <a:xfrm>
            <a:off x="12763804" y="7243429"/>
            <a:ext cx="4495496" cy="2334671"/>
          </a:xfrm>
          <a:prstGeom prst="rect">
            <a:avLst/>
          </a:prstGeom>
        </p:spPr>
        <p:txBody>
          <a:bodyPr lIns="0" tIns="0" rIns="0" bIns="0" rtlCol="0" anchor="t">
            <a:spAutoFit/>
          </a:bodyPr>
          <a:lstStyle/>
          <a:p>
            <a:pPr algn="l">
              <a:lnSpc>
                <a:spcPts val="3761"/>
              </a:lnSpc>
            </a:pPr>
            <a:r>
              <a:rPr lang="en-US" sz="2686">
                <a:solidFill>
                  <a:srgbClr val="FFFFFF"/>
                </a:solidFill>
                <a:latin typeface="Cy Grotesk Key"/>
                <a:ea typeface="Cy Grotesk Key"/>
                <a:cs typeface="Cy Grotesk Key"/>
                <a:sym typeface="Cy Grotesk Key"/>
              </a:rPr>
              <a:t>Next Steps: Consider an in-depth audit and phased implementation of improvements.</a:t>
            </a:r>
          </a:p>
          <a:p>
            <a:pPr algn="l">
              <a:lnSpc>
                <a:spcPts val="3761"/>
              </a:lnSpc>
            </a:pPr>
            <a:endParaRPr lang="en-US" sz="2686">
              <a:solidFill>
                <a:srgbClr val="FFFFFF"/>
              </a:solidFill>
              <a:latin typeface="Cy Grotesk Key"/>
              <a:ea typeface="Cy Grotesk Key"/>
              <a:cs typeface="Cy Grotesk Key"/>
              <a:sym typeface="Cy Grotesk Key"/>
            </a:endParaRPr>
          </a:p>
        </p:txBody>
      </p:sp>
      <p:sp>
        <p:nvSpPr>
          <p:cNvPr id="10" name="Freeform 10"/>
          <p:cNvSpPr/>
          <p:nvPr/>
        </p:nvSpPr>
        <p:spPr>
          <a:xfrm>
            <a:off x="4504565" y="1991010"/>
            <a:ext cx="2007517" cy="2007517"/>
          </a:xfrm>
          <a:custGeom>
            <a:avLst/>
            <a:gdLst/>
            <a:ahLst/>
            <a:cxnLst/>
            <a:rect l="l" t="t" r="r" b="b"/>
            <a:pathLst>
              <a:path w="2007517" h="2007517">
                <a:moveTo>
                  <a:pt x="0" y="0"/>
                </a:moveTo>
                <a:lnTo>
                  <a:pt x="2007516" y="0"/>
                </a:lnTo>
                <a:lnTo>
                  <a:pt x="2007516" y="2007517"/>
                </a:lnTo>
                <a:lnTo>
                  <a:pt x="0" y="20075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AutoShape 11"/>
          <p:cNvSpPr/>
          <p:nvPr/>
        </p:nvSpPr>
        <p:spPr>
          <a:xfrm>
            <a:off x="6991350" y="7300579"/>
            <a:ext cx="0" cy="2319091"/>
          </a:xfrm>
          <a:prstGeom prst="line">
            <a:avLst/>
          </a:prstGeom>
          <a:ln w="38100" cap="flat">
            <a:solidFill>
              <a:srgbClr val="FFFFFF"/>
            </a:solidFill>
            <a:prstDash val="sysDash"/>
            <a:headEnd type="none" w="sm" len="sm"/>
            <a:tailEnd type="none" w="sm" len="sm"/>
          </a:ln>
        </p:spPr>
        <p:txBody>
          <a:bodyPr/>
          <a:lstStyle/>
          <a:p>
            <a:endParaRPr lang="en-IN"/>
          </a:p>
        </p:txBody>
      </p:sp>
      <p:sp>
        <p:nvSpPr>
          <p:cNvPr id="12" name="TextBox 12"/>
          <p:cNvSpPr txBox="1"/>
          <p:nvPr/>
        </p:nvSpPr>
        <p:spPr>
          <a:xfrm>
            <a:off x="7362825" y="7252954"/>
            <a:ext cx="4936030" cy="2672078"/>
          </a:xfrm>
          <a:prstGeom prst="rect">
            <a:avLst/>
          </a:prstGeom>
        </p:spPr>
        <p:txBody>
          <a:bodyPr lIns="0" tIns="0" rIns="0" bIns="0" rtlCol="0" anchor="t">
            <a:spAutoFit/>
          </a:bodyPr>
          <a:lstStyle/>
          <a:p>
            <a:pPr algn="l">
              <a:lnSpc>
                <a:spcPts val="3546"/>
              </a:lnSpc>
            </a:pPr>
            <a:r>
              <a:rPr lang="en-US" sz="2532">
                <a:solidFill>
                  <a:srgbClr val="FFFFFF"/>
                </a:solidFill>
                <a:latin typeface="Cy Grotesk Key"/>
                <a:ea typeface="Cy Grotesk Key"/>
                <a:cs typeface="Cy Grotesk Key"/>
                <a:sym typeface="Cy Grotesk Key"/>
              </a:rPr>
              <a:t>Recommendations: Implement the suggested changes to enhance user experience, increase engagement, and improve overall performance.</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458</Words>
  <Application>Microsoft Office PowerPoint</Application>
  <PresentationFormat>Custom</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Cy Grotesk Key</vt:lpstr>
      <vt:lpstr>Cy Grotesk Key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dc:title>
  <cp:lastModifiedBy>vijay mahesan</cp:lastModifiedBy>
  <cp:revision>3</cp:revision>
  <dcterms:created xsi:type="dcterms:W3CDTF">2006-08-16T00:00:00Z</dcterms:created>
  <dcterms:modified xsi:type="dcterms:W3CDTF">2024-09-11T13:14:20Z</dcterms:modified>
  <dc:identifier>DAGPmhAVhgg</dc:identifier>
</cp:coreProperties>
</file>